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Lst>
  <p:notesMasterIdLst>
    <p:notesMasterId r:id="rId23"/>
  </p:notesMasterIdLst>
  <p:handoutMasterIdLst>
    <p:handoutMasterId r:id="rId24"/>
  </p:handoutMasterIdLst>
  <p:sldIdLst>
    <p:sldId id="256" r:id="rId4"/>
    <p:sldId id="257" r:id="rId5"/>
    <p:sldId id="258" r:id="rId6"/>
    <p:sldId id="259" r:id="rId7"/>
    <p:sldId id="260" r:id="rId8"/>
    <p:sldId id="276" r:id="rId9"/>
    <p:sldId id="273" r:id="rId10"/>
    <p:sldId id="279" r:id="rId11"/>
    <p:sldId id="275" r:id="rId12"/>
    <p:sldId id="278" r:id="rId13"/>
    <p:sldId id="267" r:id="rId14"/>
    <p:sldId id="277" r:id="rId15"/>
    <p:sldId id="261" r:id="rId16"/>
    <p:sldId id="264" r:id="rId17"/>
    <p:sldId id="266" r:id="rId18"/>
    <p:sldId id="268" r:id="rId19"/>
    <p:sldId id="270" r:id="rId20"/>
    <p:sldId id="271" r:id="rId21"/>
    <p:sldId id="272" r:id="rId22"/>
  </p:sldIdLst>
  <p:sldSz cx="12192000" cy="6858000"/>
  <p:notesSz cx="9869488" cy="6735763"/>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ederica Dall'Aglio" initials="FD" lastIdx="1" clrIdx="0">
    <p:extLst>
      <p:ext uri="{19B8F6BF-5375-455C-9EA6-DF929625EA0E}">
        <p15:presenceInfo xmlns:p15="http://schemas.microsoft.com/office/powerpoint/2012/main" userId="Federica Dall'Agli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84129" autoAdjust="0"/>
  </p:normalViewPr>
  <p:slideViewPr>
    <p:cSldViewPr snapToGrid="0">
      <p:cViewPr varScale="1">
        <p:scale>
          <a:sx n="93" d="100"/>
          <a:sy n="93" d="100"/>
        </p:scale>
        <p:origin x="1320" y="20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057317-FD97-E540-B503-D1DAD58863FC}" type="doc">
      <dgm:prSet loTypeId="urn:microsoft.com/office/officeart/2005/8/layout/process1" loCatId="process" qsTypeId="urn:microsoft.com/office/officeart/2005/8/quickstyle/simple2" qsCatId="simple" csTypeId="urn:microsoft.com/office/officeart/2005/8/colors/accent6_2" csCatId="accent6" phldr="1"/>
      <dgm:spPr/>
      <dgm:t>
        <a:bodyPr/>
        <a:lstStyle/>
        <a:p>
          <a:endParaRPr lang="it-IT"/>
        </a:p>
      </dgm:t>
    </dgm:pt>
    <dgm:pt modelId="{5A62D1CC-FEDA-0E47-B26D-0168068B071D}">
      <dgm:prSet/>
      <dgm:spPr/>
      <dgm:t>
        <a:bodyPr/>
        <a:lstStyle/>
        <a:p>
          <a:r>
            <a:rPr lang="it-IT" dirty="0"/>
            <a:t>Obiettivo: </a:t>
          </a:r>
        </a:p>
        <a:p>
          <a:endParaRPr lang="it-IT" dirty="0"/>
        </a:p>
        <a:p>
          <a:r>
            <a:rPr lang="it-IT" dirty="0"/>
            <a:t>identificare una Terminologia </a:t>
          </a:r>
          <a:r>
            <a:rPr lang="it-IT" dirty="0" err="1"/>
            <a:t>sandardizzata</a:t>
          </a:r>
          <a:endParaRPr lang="it-IT" dirty="0"/>
        </a:p>
      </dgm:t>
    </dgm:pt>
    <dgm:pt modelId="{4BD5483E-0086-484D-98B4-9D3830F297DE}" type="parTrans" cxnId="{68C01772-1F46-1C49-8306-EF62EB2E3983}">
      <dgm:prSet/>
      <dgm:spPr/>
      <dgm:t>
        <a:bodyPr/>
        <a:lstStyle/>
        <a:p>
          <a:endParaRPr lang="it-IT"/>
        </a:p>
      </dgm:t>
    </dgm:pt>
    <dgm:pt modelId="{3C909FA7-806F-EB42-9AAA-1EA203430A17}" type="sibTrans" cxnId="{68C01772-1F46-1C49-8306-EF62EB2E3983}">
      <dgm:prSet/>
      <dgm:spPr/>
      <dgm:t>
        <a:bodyPr/>
        <a:lstStyle/>
        <a:p>
          <a:endParaRPr lang="it-IT"/>
        </a:p>
      </dgm:t>
    </dgm:pt>
    <dgm:pt modelId="{D09FC94F-203E-5A41-88BA-809E2EFB10E9}">
      <dgm:prSet/>
      <dgm:spPr/>
      <dgm:t>
        <a:bodyPr/>
        <a:lstStyle/>
        <a:p>
          <a:r>
            <a:rPr lang="it-IT" dirty="0"/>
            <a:t>Descrizione delle «</a:t>
          </a:r>
          <a:r>
            <a:rPr lang="it-IT" dirty="0" err="1"/>
            <a:t>texture</a:t>
          </a:r>
          <a:r>
            <a:rPr lang="it-IT" dirty="0"/>
            <a:t>» degli alimenti e liquidi:</a:t>
          </a:r>
        </a:p>
        <a:p>
          <a:r>
            <a:rPr lang="it-IT" dirty="0"/>
            <a:t>Test oggettivi applicati per ogni livello (test della forchetta, test del cucchiaio, test della siringa, test delle bacchette)</a:t>
          </a:r>
        </a:p>
      </dgm:t>
    </dgm:pt>
    <dgm:pt modelId="{E3DD0509-4148-FD4B-BE52-89CCC736A814}" type="parTrans" cxnId="{88B8BC6F-192A-3040-8E50-092D57AAD21D}">
      <dgm:prSet/>
      <dgm:spPr/>
      <dgm:t>
        <a:bodyPr/>
        <a:lstStyle/>
        <a:p>
          <a:endParaRPr lang="it-IT"/>
        </a:p>
      </dgm:t>
    </dgm:pt>
    <dgm:pt modelId="{AE66A714-16A5-7544-A1D4-D6AB9491E7F3}" type="sibTrans" cxnId="{88B8BC6F-192A-3040-8E50-092D57AAD21D}">
      <dgm:prSet/>
      <dgm:spPr/>
      <dgm:t>
        <a:bodyPr/>
        <a:lstStyle/>
        <a:p>
          <a:endParaRPr lang="it-IT"/>
        </a:p>
      </dgm:t>
    </dgm:pt>
    <dgm:pt modelId="{926CBB75-F39A-C04D-B46F-9C2604E86B32}" type="pres">
      <dgm:prSet presAssocID="{D8057317-FD97-E540-B503-D1DAD58863FC}" presName="Name0" presStyleCnt="0">
        <dgm:presLayoutVars>
          <dgm:dir/>
          <dgm:resizeHandles val="exact"/>
        </dgm:presLayoutVars>
      </dgm:prSet>
      <dgm:spPr/>
    </dgm:pt>
    <dgm:pt modelId="{46A37002-C35F-B34D-93FF-34EF39EF46D3}" type="pres">
      <dgm:prSet presAssocID="{5A62D1CC-FEDA-0E47-B26D-0168068B071D}" presName="node" presStyleLbl="node1" presStyleIdx="0" presStyleCnt="2">
        <dgm:presLayoutVars>
          <dgm:bulletEnabled val="1"/>
        </dgm:presLayoutVars>
      </dgm:prSet>
      <dgm:spPr/>
    </dgm:pt>
    <dgm:pt modelId="{AAEAB436-D478-F945-B587-E50194D92551}" type="pres">
      <dgm:prSet presAssocID="{3C909FA7-806F-EB42-9AAA-1EA203430A17}" presName="sibTrans" presStyleLbl="sibTrans2D1" presStyleIdx="0" presStyleCnt="1"/>
      <dgm:spPr/>
    </dgm:pt>
    <dgm:pt modelId="{76F610E8-8A5F-674E-A068-429F3E0905B1}" type="pres">
      <dgm:prSet presAssocID="{3C909FA7-806F-EB42-9AAA-1EA203430A17}" presName="connectorText" presStyleLbl="sibTrans2D1" presStyleIdx="0" presStyleCnt="1"/>
      <dgm:spPr/>
    </dgm:pt>
    <dgm:pt modelId="{E7D8D974-EFA6-4F4D-AA18-F391A4147F9B}" type="pres">
      <dgm:prSet presAssocID="{D09FC94F-203E-5A41-88BA-809E2EFB10E9}" presName="node" presStyleLbl="node1" presStyleIdx="1" presStyleCnt="2">
        <dgm:presLayoutVars>
          <dgm:bulletEnabled val="1"/>
        </dgm:presLayoutVars>
      </dgm:prSet>
      <dgm:spPr/>
    </dgm:pt>
  </dgm:ptLst>
  <dgm:cxnLst>
    <dgm:cxn modelId="{C6FB3532-AC80-6946-AB91-0271CDB83FF1}" type="presOf" srcId="{3C909FA7-806F-EB42-9AAA-1EA203430A17}" destId="{AAEAB436-D478-F945-B587-E50194D92551}" srcOrd="0" destOrd="0" presId="urn:microsoft.com/office/officeart/2005/8/layout/process1"/>
    <dgm:cxn modelId="{00720F47-AEA8-B845-895A-6B0FE39AAA0F}" type="presOf" srcId="{5A62D1CC-FEDA-0E47-B26D-0168068B071D}" destId="{46A37002-C35F-B34D-93FF-34EF39EF46D3}" srcOrd="0" destOrd="0" presId="urn:microsoft.com/office/officeart/2005/8/layout/process1"/>
    <dgm:cxn modelId="{88B8BC6F-192A-3040-8E50-092D57AAD21D}" srcId="{D8057317-FD97-E540-B503-D1DAD58863FC}" destId="{D09FC94F-203E-5A41-88BA-809E2EFB10E9}" srcOrd="1" destOrd="0" parTransId="{E3DD0509-4148-FD4B-BE52-89CCC736A814}" sibTransId="{AE66A714-16A5-7544-A1D4-D6AB9491E7F3}"/>
    <dgm:cxn modelId="{68C01772-1F46-1C49-8306-EF62EB2E3983}" srcId="{D8057317-FD97-E540-B503-D1DAD58863FC}" destId="{5A62D1CC-FEDA-0E47-B26D-0168068B071D}" srcOrd="0" destOrd="0" parTransId="{4BD5483E-0086-484D-98B4-9D3830F297DE}" sibTransId="{3C909FA7-806F-EB42-9AAA-1EA203430A17}"/>
    <dgm:cxn modelId="{C64F1099-F04A-334B-8C79-FC3F570A7A77}" type="presOf" srcId="{D8057317-FD97-E540-B503-D1DAD58863FC}" destId="{926CBB75-F39A-C04D-B46F-9C2604E86B32}" srcOrd="0" destOrd="0" presId="urn:microsoft.com/office/officeart/2005/8/layout/process1"/>
    <dgm:cxn modelId="{45C1C4F6-F8E0-1A4C-AE9E-4F6785C76737}" type="presOf" srcId="{D09FC94F-203E-5A41-88BA-809E2EFB10E9}" destId="{E7D8D974-EFA6-4F4D-AA18-F391A4147F9B}" srcOrd="0" destOrd="0" presId="urn:microsoft.com/office/officeart/2005/8/layout/process1"/>
    <dgm:cxn modelId="{728073FF-1140-CA49-8BFA-36FF0EFF1599}" type="presOf" srcId="{3C909FA7-806F-EB42-9AAA-1EA203430A17}" destId="{76F610E8-8A5F-674E-A068-429F3E0905B1}" srcOrd="1" destOrd="0" presId="urn:microsoft.com/office/officeart/2005/8/layout/process1"/>
    <dgm:cxn modelId="{F213EBFA-8FE8-394B-9A7D-D043DC6CE6CA}" type="presParOf" srcId="{926CBB75-F39A-C04D-B46F-9C2604E86B32}" destId="{46A37002-C35F-B34D-93FF-34EF39EF46D3}" srcOrd="0" destOrd="0" presId="urn:microsoft.com/office/officeart/2005/8/layout/process1"/>
    <dgm:cxn modelId="{04F4DB1E-A6F4-064D-A472-91BACFA04999}" type="presParOf" srcId="{926CBB75-F39A-C04D-B46F-9C2604E86B32}" destId="{AAEAB436-D478-F945-B587-E50194D92551}" srcOrd="1" destOrd="0" presId="urn:microsoft.com/office/officeart/2005/8/layout/process1"/>
    <dgm:cxn modelId="{FFC292D9-DDA8-CF44-9936-6267BE0C654A}" type="presParOf" srcId="{AAEAB436-D478-F945-B587-E50194D92551}" destId="{76F610E8-8A5F-674E-A068-429F3E0905B1}" srcOrd="0" destOrd="0" presId="urn:microsoft.com/office/officeart/2005/8/layout/process1"/>
    <dgm:cxn modelId="{147BDAF6-6953-8749-BE9C-B4CAE8B041EA}" type="presParOf" srcId="{926CBB75-F39A-C04D-B46F-9C2604E86B32}" destId="{E7D8D974-EFA6-4F4D-AA18-F391A4147F9B}" srcOrd="2"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A9129A9-7357-3F46-82F4-FC5903AE8990}" type="doc">
      <dgm:prSet loTypeId="urn:microsoft.com/office/officeart/2005/8/layout/vList5" loCatId="" qsTypeId="urn:microsoft.com/office/officeart/2005/8/quickstyle/simple2" qsCatId="simple" csTypeId="urn:microsoft.com/office/officeart/2005/8/colors/accent1_2" csCatId="accent1" phldr="1"/>
      <dgm:spPr/>
      <dgm:t>
        <a:bodyPr/>
        <a:lstStyle/>
        <a:p>
          <a:endParaRPr lang="it-IT"/>
        </a:p>
      </dgm:t>
    </dgm:pt>
    <dgm:pt modelId="{4E77EA37-E683-7B48-9983-4B21C88ECF1A}">
      <dgm:prSet phldrT="[Testo]"/>
      <dgm:spPr/>
      <dgm:t>
        <a:bodyPr/>
        <a:lstStyle/>
        <a:p>
          <a:r>
            <a:rPr lang="it-IT" dirty="0">
              <a:latin typeface="Neue Haas Grotesk Text Pro"/>
            </a:rPr>
            <a:t>Per chi?</a:t>
          </a:r>
        </a:p>
      </dgm:t>
    </dgm:pt>
    <dgm:pt modelId="{61FE209A-7EEC-3E4B-AE81-7CF5761497C9}" type="parTrans" cxnId="{5BEA47A0-B608-894A-A585-371AEBF80311}">
      <dgm:prSet/>
      <dgm:spPr/>
      <dgm:t>
        <a:bodyPr/>
        <a:lstStyle/>
        <a:p>
          <a:endParaRPr lang="it-IT"/>
        </a:p>
      </dgm:t>
    </dgm:pt>
    <dgm:pt modelId="{FF74EF44-D534-A04B-BB8C-5750CC7F4267}" type="sibTrans" cxnId="{5BEA47A0-B608-894A-A585-371AEBF80311}">
      <dgm:prSet/>
      <dgm:spPr/>
      <dgm:t>
        <a:bodyPr/>
        <a:lstStyle/>
        <a:p>
          <a:endParaRPr lang="it-IT"/>
        </a:p>
      </dgm:t>
    </dgm:pt>
    <dgm:pt modelId="{60B4455E-26A6-8446-B544-1D689430BCFB}">
      <dgm:prSet phldrT="[Testo]"/>
      <dgm:spPr/>
      <dgm:t>
        <a:bodyPr/>
        <a:lstStyle/>
        <a:p>
          <a:r>
            <a:rPr lang="it-IT" dirty="0">
              <a:latin typeface="Neue Haas Grotesk Text Pro"/>
            </a:rPr>
            <a:t>Pazienti inappetenti, malnutriti o a rischio malnutrizione, </a:t>
          </a:r>
          <a:r>
            <a:rPr lang="it-IT" dirty="0" err="1">
              <a:latin typeface="Neue Haas Grotesk Text Pro"/>
            </a:rPr>
            <a:t>sarcopenici</a:t>
          </a:r>
          <a:endParaRPr lang="it-IT" dirty="0">
            <a:latin typeface="Neue Haas Grotesk Text Pro"/>
          </a:endParaRPr>
        </a:p>
      </dgm:t>
    </dgm:pt>
    <dgm:pt modelId="{CB8B19A4-6F12-E040-892D-3A9CFA272DB5}" type="parTrans" cxnId="{BC682F36-9985-984C-869B-70A83BD2F33A}">
      <dgm:prSet/>
      <dgm:spPr/>
      <dgm:t>
        <a:bodyPr/>
        <a:lstStyle/>
        <a:p>
          <a:endParaRPr lang="it-IT"/>
        </a:p>
      </dgm:t>
    </dgm:pt>
    <dgm:pt modelId="{BAE7C582-2BC1-614E-8F48-8718AD7AAA01}" type="sibTrans" cxnId="{BC682F36-9985-984C-869B-70A83BD2F33A}">
      <dgm:prSet/>
      <dgm:spPr/>
      <dgm:t>
        <a:bodyPr/>
        <a:lstStyle/>
        <a:p>
          <a:endParaRPr lang="it-IT"/>
        </a:p>
      </dgm:t>
    </dgm:pt>
    <dgm:pt modelId="{1174D183-2F0F-BE42-ADD4-548B96322379}">
      <dgm:prSet phldrT="[Testo]"/>
      <dgm:spPr/>
      <dgm:t>
        <a:bodyPr/>
        <a:lstStyle/>
        <a:p>
          <a:r>
            <a:rPr lang="it-IT" dirty="0">
              <a:latin typeface="Neue Haas Grotesk Text Pro"/>
            </a:rPr>
            <a:t>Caratteristiche</a:t>
          </a:r>
        </a:p>
      </dgm:t>
    </dgm:pt>
    <dgm:pt modelId="{A1027F32-5554-9C4D-BC8C-CC5AA581561C}" type="parTrans" cxnId="{B41D459E-AF1F-BD44-8986-25563B9C6CAF}">
      <dgm:prSet/>
      <dgm:spPr/>
      <dgm:t>
        <a:bodyPr/>
        <a:lstStyle/>
        <a:p>
          <a:endParaRPr lang="it-IT"/>
        </a:p>
      </dgm:t>
    </dgm:pt>
    <dgm:pt modelId="{0F37CF2A-28D3-C449-9B26-C4673F018B08}" type="sibTrans" cxnId="{B41D459E-AF1F-BD44-8986-25563B9C6CAF}">
      <dgm:prSet/>
      <dgm:spPr/>
      <dgm:t>
        <a:bodyPr/>
        <a:lstStyle/>
        <a:p>
          <a:endParaRPr lang="it-IT"/>
        </a:p>
      </dgm:t>
    </dgm:pt>
    <dgm:pt modelId="{4509785A-B52C-2F46-994F-C646B9B6F877}">
      <dgm:prSet phldrT="[Testo]"/>
      <dgm:spPr/>
      <dgm:t>
        <a:bodyPr/>
        <a:lstStyle/>
        <a:p>
          <a:r>
            <a:rPr lang="it-IT" dirty="0">
              <a:latin typeface="Neue Haas Grotesk Text Pro"/>
            </a:rPr>
            <a:t>Pasti a piccolo volume (porzioni ridotte) e fortificati</a:t>
          </a:r>
        </a:p>
      </dgm:t>
    </dgm:pt>
    <dgm:pt modelId="{72C27FB3-54D1-D74E-8934-0BC46F0095BA}" type="parTrans" cxnId="{07DBBC84-FDF4-264C-908C-5FE8C2E46DBD}">
      <dgm:prSet/>
      <dgm:spPr/>
      <dgm:t>
        <a:bodyPr/>
        <a:lstStyle/>
        <a:p>
          <a:endParaRPr lang="it-IT"/>
        </a:p>
      </dgm:t>
    </dgm:pt>
    <dgm:pt modelId="{8B4FC46A-F5AF-F841-BB43-66EF9D1EA080}" type="sibTrans" cxnId="{07DBBC84-FDF4-264C-908C-5FE8C2E46DBD}">
      <dgm:prSet/>
      <dgm:spPr/>
      <dgm:t>
        <a:bodyPr/>
        <a:lstStyle/>
        <a:p>
          <a:endParaRPr lang="it-IT"/>
        </a:p>
      </dgm:t>
    </dgm:pt>
    <dgm:pt modelId="{D02C271C-3B7A-DE4A-8489-3D46BB7FDCBA}">
      <dgm:prSet phldrT="[Testo]"/>
      <dgm:spPr/>
      <dgm:t>
        <a:bodyPr/>
        <a:lstStyle/>
        <a:p>
          <a:r>
            <a:rPr lang="it-IT" dirty="0">
              <a:latin typeface="Neue Haas Grotesk Text Pro"/>
            </a:rPr>
            <a:t>Criticità</a:t>
          </a:r>
        </a:p>
      </dgm:t>
    </dgm:pt>
    <dgm:pt modelId="{C11CF067-5BED-9849-BA6D-2A992655B207}" type="parTrans" cxnId="{03C1EF2A-B5F2-7E48-AEC9-EA69FDDCA8AE}">
      <dgm:prSet/>
      <dgm:spPr/>
      <dgm:t>
        <a:bodyPr/>
        <a:lstStyle/>
        <a:p>
          <a:endParaRPr lang="it-IT"/>
        </a:p>
      </dgm:t>
    </dgm:pt>
    <dgm:pt modelId="{AF9BCBF6-7B7E-1A4E-B9A5-5422E8F3B101}" type="sibTrans" cxnId="{03C1EF2A-B5F2-7E48-AEC9-EA69FDDCA8AE}">
      <dgm:prSet/>
      <dgm:spPr/>
      <dgm:t>
        <a:bodyPr/>
        <a:lstStyle/>
        <a:p>
          <a:endParaRPr lang="it-IT"/>
        </a:p>
      </dgm:t>
    </dgm:pt>
    <dgm:pt modelId="{AE5D699B-5FBF-9949-970A-06C039FBF458}">
      <dgm:prSet phldrT="[Testo]"/>
      <dgm:spPr/>
      <dgm:t>
        <a:bodyPr/>
        <a:lstStyle/>
        <a:p>
          <a:r>
            <a:rPr lang="it-IT" dirty="0">
              <a:latin typeface="Neue Haas Grotesk Text Pro"/>
            </a:rPr>
            <a:t>Necessita della collaborazione del pz o della supervisione dell’operatore per la fortificazione dei pasti</a:t>
          </a:r>
        </a:p>
      </dgm:t>
    </dgm:pt>
    <dgm:pt modelId="{A663055D-D220-3446-B419-14A1F7DEC1D1}" type="parTrans" cxnId="{688B9EA5-EC94-D248-813A-6EB47EFA5BF0}">
      <dgm:prSet/>
      <dgm:spPr/>
      <dgm:t>
        <a:bodyPr/>
        <a:lstStyle/>
        <a:p>
          <a:endParaRPr lang="it-IT"/>
        </a:p>
      </dgm:t>
    </dgm:pt>
    <dgm:pt modelId="{0BE5BC84-2B33-334A-A4FD-BFAF8E767E67}" type="sibTrans" cxnId="{688B9EA5-EC94-D248-813A-6EB47EFA5BF0}">
      <dgm:prSet/>
      <dgm:spPr/>
      <dgm:t>
        <a:bodyPr/>
        <a:lstStyle/>
        <a:p>
          <a:endParaRPr lang="it-IT"/>
        </a:p>
      </dgm:t>
    </dgm:pt>
    <dgm:pt modelId="{1F4A0869-E4DB-CF4A-97AD-55FA18C4CDB5}">
      <dgm:prSet phldrT="[Testo]"/>
      <dgm:spPr/>
      <dgm:t>
        <a:bodyPr/>
        <a:lstStyle/>
        <a:p>
          <a:r>
            <a:rPr lang="it-IT" dirty="0">
              <a:latin typeface="Neue Haas Grotesk Text Pro"/>
            </a:rPr>
            <a:t>Frazionata                                      (3 pasti + 3 spuntini) </a:t>
          </a:r>
        </a:p>
      </dgm:t>
    </dgm:pt>
    <dgm:pt modelId="{BB19C52B-FC13-404F-AEBA-1904D2891C38}" type="parTrans" cxnId="{1A4B8B57-2F53-454A-8CDD-7B97FF751849}">
      <dgm:prSet/>
      <dgm:spPr/>
      <dgm:t>
        <a:bodyPr/>
        <a:lstStyle/>
        <a:p>
          <a:endParaRPr lang="it-IT"/>
        </a:p>
      </dgm:t>
    </dgm:pt>
    <dgm:pt modelId="{45B08A4F-EE1F-1A40-BCB7-70BDDC56FA8E}" type="sibTrans" cxnId="{1A4B8B57-2F53-454A-8CDD-7B97FF751849}">
      <dgm:prSet/>
      <dgm:spPr/>
      <dgm:t>
        <a:bodyPr/>
        <a:lstStyle/>
        <a:p>
          <a:endParaRPr lang="it-IT"/>
        </a:p>
      </dgm:t>
    </dgm:pt>
    <dgm:pt modelId="{8E94F999-6F0E-C64B-BD80-BBBF9B35790A}">
      <dgm:prSet phldrT="[Testo]"/>
      <dgm:spPr/>
      <dgm:t>
        <a:bodyPr/>
        <a:lstStyle/>
        <a:p>
          <a:r>
            <a:rPr lang="it-IT" dirty="0">
              <a:latin typeface="Neue Haas Grotesk Text Pro"/>
            </a:rPr>
            <a:t>Disfagia o difficoltà di masticazione</a:t>
          </a:r>
        </a:p>
      </dgm:t>
    </dgm:pt>
    <dgm:pt modelId="{C0594F69-8F9B-FB4F-9DEF-539D7A48137E}" type="parTrans" cxnId="{DE865343-5269-6B46-B460-8B8A14391558}">
      <dgm:prSet/>
      <dgm:spPr/>
      <dgm:t>
        <a:bodyPr/>
        <a:lstStyle/>
        <a:p>
          <a:endParaRPr lang="it-IT"/>
        </a:p>
      </dgm:t>
    </dgm:pt>
    <dgm:pt modelId="{BEF72022-9B20-DF4F-AFF2-94877C890F72}" type="sibTrans" cxnId="{DE865343-5269-6B46-B460-8B8A14391558}">
      <dgm:prSet/>
      <dgm:spPr/>
      <dgm:t>
        <a:bodyPr/>
        <a:lstStyle/>
        <a:p>
          <a:endParaRPr lang="it-IT"/>
        </a:p>
      </dgm:t>
    </dgm:pt>
    <dgm:pt modelId="{4059518F-8DDB-7449-9BF6-2C9751BAC853}" type="pres">
      <dgm:prSet presAssocID="{8A9129A9-7357-3F46-82F4-FC5903AE8990}" presName="Name0" presStyleCnt="0">
        <dgm:presLayoutVars>
          <dgm:dir/>
          <dgm:animLvl val="lvl"/>
          <dgm:resizeHandles val="exact"/>
        </dgm:presLayoutVars>
      </dgm:prSet>
      <dgm:spPr/>
    </dgm:pt>
    <dgm:pt modelId="{3CE4B9D9-57DE-1C4F-B6F4-0A888ABD1F24}" type="pres">
      <dgm:prSet presAssocID="{4E77EA37-E683-7B48-9983-4B21C88ECF1A}" presName="linNode" presStyleCnt="0"/>
      <dgm:spPr/>
    </dgm:pt>
    <dgm:pt modelId="{6F06942C-A732-7E48-9FCB-021D9CF40E66}" type="pres">
      <dgm:prSet presAssocID="{4E77EA37-E683-7B48-9983-4B21C88ECF1A}" presName="parentText" presStyleLbl="node1" presStyleIdx="0" presStyleCnt="3">
        <dgm:presLayoutVars>
          <dgm:chMax val="1"/>
          <dgm:bulletEnabled val="1"/>
        </dgm:presLayoutVars>
      </dgm:prSet>
      <dgm:spPr/>
    </dgm:pt>
    <dgm:pt modelId="{42D481F6-A876-3D43-8AF6-20C6E64EB49D}" type="pres">
      <dgm:prSet presAssocID="{4E77EA37-E683-7B48-9983-4B21C88ECF1A}" presName="descendantText" presStyleLbl="alignAccFollowNode1" presStyleIdx="0" presStyleCnt="3">
        <dgm:presLayoutVars>
          <dgm:bulletEnabled val="1"/>
        </dgm:presLayoutVars>
      </dgm:prSet>
      <dgm:spPr/>
    </dgm:pt>
    <dgm:pt modelId="{0CB12525-69BC-0746-9DB5-D5832079FC3B}" type="pres">
      <dgm:prSet presAssocID="{FF74EF44-D534-A04B-BB8C-5750CC7F4267}" presName="sp" presStyleCnt="0"/>
      <dgm:spPr/>
    </dgm:pt>
    <dgm:pt modelId="{969BCB7D-2464-2C43-97F9-5F965C7CAA8E}" type="pres">
      <dgm:prSet presAssocID="{1174D183-2F0F-BE42-ADD4-548B96322379}" presName="linNode" presStyleCnt="0"/>
      <dgm:spPr/>
    </dgm:pt>
    <dgm:pt modelId="{484773B7-CE02-724C-8A3A-9BED91AB42EA}" type="pres">
      <dgm:prSet presAssocID="{1174D183-2F0F-BE42-ADD4-548B96322379}" presName="parentText" presStyleLbl="node1" presStyleIdx="1" presStyleCnt="3">
        <dgm:presLayoutVars>
          <dgm:chMax val="1"/>
          <dgm:bulletEnabled val="1"/>
        </dgm:presLayoutVars>
      </dgm:prSet>
      <dgm:spPr/>
    </dgm:pt>
    <dgm:pt modelId="{B3517A9D-9361-6940-8479-99B512C79D67}" type="pres">
      <dgm:prSet presAssocID="{1174D183-2F0F-BE42-ADD4-548B96322379}" presName="descendantText" presStyleLbl="alignAccFollowNode1" presStyleIdx="1" presStyleCnt="3">
        <dgm:presLayoutVars>
          <dgm:bulletEnabled val="1"/>
        </dgm:presLayoutVars>
      </dgm:prSet>
      <dgm:spPr/>
    </dgm:pt>
    <dgm:pt modelId="{330ABB75-C82E-2647-870D-2B34321DBD05}" type="pres">
      <dgm:prSet presAssocID="{0F37CF2A-28D3-C449-9B26-C4673F018B08}" presName="sp" presStyleCnt="0"/>
      <dgm:spPr/>
    </dgm:pt>
    <dgm:pt modelId="{468B13F7-8FE0-184D-A323-DA4AD166C8FC}" type="pres">
      <dgm:prSet presAssocID="{D02C271C-3B7A-DE4A-8489-3D46BB7FDCBA}" presName="linNode" presStyleCnt="0"/>
      <dgm:spPr/>
    </dgm:pt>
    <dgm:pt modelId="{69DD14F3-FA67-6140-AB7C-51AFDD5961C7}" type="pres">
      <dgm:prSet presAssocID="{D02C271C-3B7A-DE4A-8489-3D46BB7FDCBA}" presName="parentText" presStyleLbl="node1" presStyleIdx="2" presStyleCnt="3">
        <dgm:presLayoutVars>
          <dgm:chMax val="1"/>
          <dgm:bulletEnabled val="1"/>
        </dgm:presLayoutVars>
      </dgm:prSet>
      <dgm:spPr/>
    </dgm:pt>
    <dgm:pt modelId="{781B8B77-66C4-6F45-88E5-524E12856A47}" type="pres">
      <dgm:prSet presAssocID="{D02C271C-3B7A-DE4A-8489-3D46BB7FDCBA}" presName="descendantText" presStyleLbl="alignAccFollowNode1" presStyleIdx="2" presStyleCnt="3">
        <dgm:presLayoutVars>
          <dgm:bulletEnabled val="1"/>
        </dgm:presLayoutVars>
      </dgm:prSet>
      <dgm:spPr/>
    </dgm:pt>
  </dgm:ptLst>
  <dgm:cxnLst>
    <dgm:cxn modelId="{4870AF0F-517B-9D46-99BD-D9287DE55105}" type="presOf" srcId="{4509785A-B52C-2F46-994F-C646B9B6F877}" destId="{B3517A9D-9361-6940-8479-99B512C79D67}" srcOrd="0" destOrd="0" presId="urn:microsoft.com/office/officeart/2005/8/layout/vList5"/>
    <dgm:cxn modelId="{36E3AE27-F670-AD40-AB2D-0C708CA04E0D}" type="presOf" srcId="{8A9129A9-7357-3F46-82F4-FC5903AE8990}" destId="{4059518F-8DDB-7449-9BF6-2C9751BAC853}" srcOrd="0" destOrd="0" presId="urn:microsoft.com/office/officeart/2005/8/layout/vList5"/>
    <dgm:cxn modelId="{03C1EF2A-B5F2-7E48-AEC9-EA69FDDCA8AE}" srcId="{8A9129A9-7357-3F46-82F4-FC5903AE8990}" destId="{D02C271C-3B7A-DE4A-8489-3D46BB7FDCBA}" srcOrd="2" destOrd="0" parTransId="{C11CF067-5BED-9849-BA6D-2A992655B207}" sibTransId="{AF9BCBF6-7B7E-1A4E-B9A5-5422E8F3B101}"/>
    <dgm:cxn modelId="{BC682F36-9985-984C-869B-70A83BD2F33A}" srcId="{4E77EA37-E683-7B48-9983-4B21C88ECF1A}" destId="{60B4455E-26A6-8446-B544-1D689430BCFB}" srcOrd="0" destOrd="0" parTransId="{CB8B19A4-6F12-E040-892D-3A9CFA272DB5}" sibTransId="{BAE7C582-2BC1-614E-8F48-8718AD7AAA01}"/>
    <dgm:cxn modelId="{DE865343-5269-6B46-B460-8B8A14391558}" srcId="{4E77EA37-E683-7B48-9983-4B21C88ECF1A}" destId="{8E94F999-6F0E-C64B-BD80-BBBF9B35790A}" srcOrd="1" destOrd="0" parTransId="{C0594F69-8F9B-FB4F-9DEF-539D7A48137E}" sibTransId="{BEF72022-9B20-DF4F-AFF2-94877C890F72}"/>
    <dgm:cxn modelId="{469EBD68-219F-4B43-9C14-ADEB7EFDAC7B}" type="presOf" srcId="{60B4455E-26A6-8446-B544-1D689430BCFB}" destId="{42D481F6-A876-3D43-8AF6-20C6E64EB49D}" srcOrd="0" destOrd="0" presId="urn:microsoft.com/office/officeart/2005/8/layout/vList5"/>
    <dgm:cxn modelId="{7E417B6D-098B-0D45-9D17-9887A9FC4FA1}" type="presOf" srcId="{4E77EA37-E683-7B48-9983-4B21C88ECF1A}" destId="{6F06942C-A732-7E48-9FCB-021D9CF40E66}" srcOrd="0" destOrd="0" presId="urn:microsoft.com/office/officeart/2005/8/layout/vList5"/>
    <dgm:cxn modelId="{1A4B8B57-2F53-454A-8CDD-7B97FF751849}" srcId="{1174D183-2F0F-BE42-ADD4-548B96322379}" destId="{1F4A0869-E4DB-CF4A-97AD-55FA18C4CDB5}" srcOrd="1" destOrd="0" parTransId="{BB19C52B-FC13-404F-AEBA-1904D2891C38}" sibTransId="{45B08A4F-EE1F-1A40-BCB7-70BDDC56FA8E}"/>
    <dgm:cxn modelId="{437A7B82-110E-304F-BFCE-9A1AC4485730}" type="presOf" srcId="{1F4A0869-E4DB-CF4A-97AD-55FA18C4CDB5}" destId="{B3517A9D-9361-6940-8479-99B512C79D67}" srcOrd="0" destOrd="1" presId="urn:microsoft.com/office/officeart/2005/8/layout/vList5"/>
    <dgm:cxn modelId="{07DBBC84-FDF4-264C-908C-5FE8C2E46DBD}" srcId="{1174D183-2F0F-BE42-ADD4-548B96322379}" destId="{4509785A-B52C-2F46-994F-C646B9B6F877}" srcOrd="0" destOrd="0" parTransId="{72C27FB3-54D1-D74E-8934-0BC46F0095BA}" sibTransId="{8B4FC46A-F5AF-F841-BB43-66EF9D1EA080}"/>
    <dgm:cxn modelId="{5AA29A92-7B9D-0145-B165-EFB3CEC875AE}" type="presOf" srcId="{D02C271C-3B7A-DE4A-8489-3D46BB7FDCBA}" destId="{69DD14F3-FA67-6140-AB7C-51AFDD5961C7}" srcOrd="0" destOrd="0" presId="urn:microsoft.com/office/officeart/2005/8/layout/vList5"/>
    <dgm:cxn modelId="{B41D459E-AF1F-BD44-8986-25563B9C6CAF}" srcId="{8A9129A9-7357-3F46-82F4-FC5903AE8990}" destId="{1174D183-2F0F-BE42-ADD4-548B96322379}" srcOrd="1" destOrd="0" parTransId="{A1027F32-5554-9C4D-BC8C-CC5AA581561C}" sibTransId="{0F37CF2A-28D3-C449-9B26-C4673F018B08}"/>
    <dgm:cxn modelId="{5BEA47A0-B608-894A-A585-371AEBF80311}" srcId="{8A9129A9-7357-3F46-82F4-FC5903AE8990}" destId="{4E77EA37-E683-7B48-9983-4B21C88ECF1A}" srcOrd="0" destOrd="0" parTransId="{61FE209A-7EEC-3E4B-AE81-7CF5761497C9}" sibTransId="{FF74EF44-D534-A04B-BB8C-5750CC7F4267}"/>
    <dgm:cxn modelId="{0FBFE1A2-F05A-3E49-A1E9-819376950026}" type="presOf" srcId="{8E94F999-6F0E-C64B-BD80-BBBF9B35790A}" destId="{42D481F6-A876-3D43-8AF6-20C6E64EB49D}" srcOrd="0" destOrd="1" presId="urn:microsoft.com/office/officeart/2005/8/layout/vList5"/>
    <dgm:cxn modelId="{C92C1BA3-CEFA-864E-839D-0D4AE1B2FCED}" type="presOf" srcId="{AE5D699B-5FBF-9949-970A-06C039FBF458}" destId="{781B8B77-66C4-6F45-88E5-524E12856A47}" srcOrd="0" destOrd="0" presId="urn:microsoft.com/office/officeart/2005/8/layout/vList5"/>
    <dgm:cxn modelId="{688B9EA5-EC94-D248-813A-6EB47EFA5BF0}" srcId="{D02C271C-3B7A-DE4A-8489-3D46BB7FDCBA}" destId="{AE5D699B-5FBF-9949-970A-06C039FBF458}" srcOrd="0" destOrd="0" parTransId="{A663055D-D220-3446-B419-14A1F7DEC1D1}" sibTransId="{0BE5BC84-2B33-334A-A4FD-BFAF8E767E67}"/>
    <dgm:cxn modelId="{DE5CA5D4-B81B-A841-A2F5-A93EF868704F}" type="presOf" srcId="{1174D183-2F0F-BE42-ADD4-548B96322379}" destId="{484773B7-CE02-724C-8A3A-9BED91AB42EA}" srcOrd="0" destOrd="0" presId="urn:microsoft.com/office/officeart/2005/8/layout/vList5"/>
    <dgm:cxn modelId="{A0FAC533-F072-F743-9EDE-B1FD1A3B49C9}" type="presParOf" srcId="{4059518F-8DDB-7449-9BF6-2C9751BAC853}" destId="{3CE4B9D9-57DE-1C4F-B6F4-0A888ABD1F24}" srcOrd="0" destOrd="0" presId="urn:microsoft.com/office/officeart/2005/8/layout/vList5"/>
    <dgm:cxn modelId="{FD4B7722-1FAF-0747-B733-D7B3FA7AFDD6}" type="presParOf" srcId="{3CE4B9D9-57DE-1C4F-B6F4-0A888ABD1F24}" destId="{6F06942C-A732-7E48-9FCB-021D9CF40E66}" srcOrd="0" destOrd="0" presId="urn:microsoft.com/office/officeart/2005/8/layout/vList5"/>
    <dgm:cxn modelId="{2394D0FE-F015-8C4F-93D4-01E82B3FBC7A}" type="presParOf" srcId="{3CE4B9D9-57DE-1C4F-B6F4-0A888ABD1F24}" destId="{42D481F6-A876-3D43-8AF6-20C6E64EB49D}" srcOrd="1" destOrd="0" presId="urn:microsoft.com/office/officeart/2005/8/layout/vList5"/>
    <dgm:cxn modelId="{52A81E61-A103-DD47-AEB2-C8097A9E4AC6}" type="presParOf" srcId="{4059518F-8DDB-7449-9BF6-2C9751BAC853}" destId="{0CB12525-69BC-0746-9DB5-D5832079FC3B}" srcOrd="1" destOrd="0" presId="urn:microsoft.com/office/officeart/2005/8/layout/vList5"/>
    <dgm:cxn modelId="{F8829CD9-2183-164E-B9BC-69C14AA4776B}" type="presParOf" srcId="{4059518F-8DDB-7449-9BF6-2C9751BAC853}" destId="{969BCB7D-2464-2C43-97F9-5F965C7CAA8E}" srcOrd="2" destOrd="0" presId="urn:microsoft.com/office/officeart/2005/8/layout/vList5"/>
    <dgm:cxn modelId="{968A5698-C502-B34F-8475-40DDCE4AB85A}" type="presParOf" srcId="{969BCB7D-2464-2C43-97F9-5F965C7CAA8E}" destId="{484773B7-CE02-724C-8A3A-9BED91AB42EA}" srcOrd="0" destOrd="0" presId="urn:microsoft.com/office/officeart/2005/8/layout/vList5"/>
    <dgm:cxn modelId="{9239E0F8-9F90-F84C-BD7B-C01F1F3F0352}" type="presParOf" srcId="{969BCB7D-2464-2C43-97F9-5F965C7CAA8E}" destId="{B3517A9D-9361-6940-8479-99B512C79D67}" srcOrd="1" destOrd="0" presId="urn:microsoft.com/office/officeart/2005/8/layout/vList5"/>
    <dgm:cxn modelId="{97A2ABF2-DADC-934C-A564-9718DC28A0D9}" type="presParOf" srcId="{4059518F-8DDB-7449-9BF6-2C9751BAC853}" destId="{330ABB75-C82E-2647-870D-2B34321DBD05}" srcOrd="3" destOrd="0" presId="urn:microsoft.com/office/officeart/2005/8/layout/vList5"/>
    <dgm:cxn modelId="{E44266BC-54F7-5547-9C0F-4935FAE19E85}" type="presParOf" srcId="{4059518F-8DDB-7449-9BF6-2C9751BAC853}" destId="{468B13F7-8FE0-184D-A323-DA4AD166C8FC}" srcOrd="4" destOrd="0" presId="urn:microsoft.com/office/officeart/2005/8/layout/vList5"/>
    <dgm:cxn modelId="{2250ED4B-EFD8-314C-96CB-902894582DBC}" type="presParOf" srcId="{468B13F7-8FE0-184D-A323-DA4AD166C8FC}" destId="{69DD14F3-FA67-6140-AB7C-51AFDD5961C7}" srcOrd="0" destOrd="0" presId="urn:microsoft.com/office/officeart/2005/8/layout/vList5"/>
    <dgm:cxn modelId="{854C7E51-DE86-0E45-8A47-41604C16CE3B}" type="presParOf" srcId="{468B13F7-8FE0-184D-A323-DA4AD166C8FC}" destId="{781B8B77-66C4-6F45-88E5-524E12856A47}"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8AED368-0F2C-496F-9B25-2FC1001E6E72}"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it-IT"/>
        </a:p>
      </dgm:t>
    </dgm:pt>
    <dgm:pt modelId="{047A290B-93F7-4558-9562-C1E6A1BB1003}">
      <dgm:prSet phldrT="[Testo]" custT="1"/>
      <dgm:spPr/>
      <dgm:t>
        <a:bodyPr/>
        <a:lstStyle/>
        <a:p>
          <a:r>
            <a:rPr lang="it-IT" sz="2800" b="0" i="1" dirty="0">
              <a:latin typeface="Neue Haas Grotesk Text Pro"/>
            </a:rPr>
            <a:t>Disidratazione</a:t>
          </a:r>
        </a:p>
      </dgm:t>
    </dgm:pt>
    <dgm:pt modelId="{461B2618-5840-41FF-9D24-D4CB6410293B}" type="parTrans" cxnId="{69CC9C8F-D93E-486A-B5A7-41D247A94342}">
      <dgm:prSet/>
      <dgm:spPr/>
      <dgm:t>
        <a:bodyPr/>
        <a:lstStyle/>
        <a:p>
          <a:endParaRPr lang="it-IT"/>
        </a:p>
      </dgm:t>
    </dgm:pt>
    <dgm:pt modelId="{23BEE541-8A49-4CF8-89C3-C57AF2EEC412}" type="sibTrans" cxnId="{69CC9C8F-D93E-486A-B5A7-41D247A94342}">
      <dgm:prSet/>
      <dgm:spPr/>
      <dgm:t>
        <a:bodyPr/>
        <a:lstStyle/>
        <a:p>
          <a:endParaRPr lang="it-IT"/>
        </a:p>
      </dgm:t>
    </dgm:pt>
    <dgm:pt modelId="{8B969D33-0784-404B-80D1-B927F3573CBF}">
      <dgm:prSet phldrT="[Testo]" custT="1"/>
      <dgm:spPr/>
      <dgm:t>
        <a:bodyPr/>
        <a:lstStyle/>
        <a:p>
          <a:r>
            <a:rPr lang="it-IT" sz="2800" b="0" i="1" dirty="0">
              <a:latin typeface="Neue Haas Grotesk Text Pro"/>
            </a:rPr>
            <a:t>Aspirazione</a:t>
          </a:r>
          <a:r>
            <a:rPr lang="it-IT" sz="3200" b="0" i="1" dirty="0">
              <a:latin typeface="Neue Haas Grotesk Text Pro"/>
            </a:rPr>
            <a:t> / </a:t>
          </a:r>
          <a:r>
            <a:rPr lang="it-IT" sz="2800" b="0" i="1" dirty="0">
              <a:latin typeface="Neue Haas Grotesk Text Pro"/>
            </a:rPr>
            <a:t>polmonite</a:t>
          </a:r>
        </a:p>
      </dgm:t>
    </dgm:pt>
    <dgm:pt modelId="{8C3F7204-AE3F-4C2D-9166-CD5B1F0E0D98}" type="parTrans" cxnId="{5C407D8E-9087-4B8B-92F2-F2F0D71F104F}">
      <dgm:prSet/>
      <dgm:spPr/>
      <dgm:t>
        <a:bodyPr/>
        <a:lstStyle/>
        <a:p>
          <a:endParaRPr lang="it-IT"/>
        </a:p>
      </dgm:t>
    </dgm:pt>
    <dgm:pt modelId="{BF5EA801-F8FB-4DA7-9DC8-80A7F5A445EF}" type="sibTrans" cxnId="{5C407D8E-9087-4B8B-92F2-F2F0D71F104F}">
      <dgm:prSet/>
      <dgm:spPr/>
      <dgm:t>
        <a:bodyPr/>
        <a:lstStyle/>
        <a:p>
          <a:endParaRPr lang="it-IT"/>
        </a:p>
      </dgm:t>
    </dgm:pt>
    <dgm:pt modelId="{A43920FA-AEE9-4EE7-9047-5CBBFBD58AC6}">
      <dgm:prSet phldrT="[Testo]" custT="1"/>
      <dgm:spPr/>
      <dgm:t>
        <a:bodyPr/>
        <a:lstStyle/>
        <a:p>
          <a:r>
            <a:rPr lang="it-IT" sz="2800" b="0" i="1" dirty="0">
              <a:latin typeface="Neue Haas Grotesk Text Pro"/>
            </a:rPr>
            <a:t>Ridotta</a:t>
          </a:r>
          <a:r>
            <a:rPr lang="it-IT" sz="3600" b="0" i="1" dirty="0">
              <a:latin typeface="Neue Haas Grotesk Text Pro"/>
            </a:rPr>
            <a:t> </a:t>
          </a:r>
          <a:r>
            <a:rPr lang="it-IT" sz="2800" b="0" i="1" dirty="0">
              <a:latin typeface="Neue Haas Grotesk Text Pro"/>
            </a:rPr>
            <a:t>qualità di vita</a:t>
          </a:r>
        </a:p>
      </dgm:t>
    </dgm:pt>
    <dgm:pt modelId="{67892E9F-CA98-4889-8B1F-DE0C861E630A}" type="parTrans" cxnId="{7B7F6ED1-028A-443E-8414-CEFA0F7B0C01}">
      <dgm:prSet/>
      <dgm:spPr/>
      <dgm:t>
        <a:bodyPr/>
        <a:lstStyle/>
        <a:p>
          <a:endParaRPr lang="it-IT"/>
        </a:p>
      </dgm:t>
    </dgm:pt>
    <dgm:pt modelId="{A2DEB6D5-4173-4D11-A027-7C78B22479B7}" type="sibTrans" cxnId="{7B7F6ED1-028A-443E-8414-CEFA0F7B0C01}">
      <dgm:prSet/>
      <dgm:spPr/>
      <dgm:t>
        <a:bodyPr/>
        <a:lstStyle/>
        <a:p>
          <a:endParaRPr lang="it-IT"/>
        </a:p>
      </dgm:t>
    </dgm:pt>
    <dgm:pt modelId="{3306D0C5-7D3A-4563-A230-9C199AE35788}">
      <dgm:prSet phldrT="[Testo]" custT="1"/>
      <dgm:spPr/>
      <dgm:t>
        <a:bodyPr/>
        <a:lstStyle/>
        <a:p>
          <a:r>
            <a:rPr lang="it-IT" sz="2800" b="0" i="1" dirty="0">
              <a:latin typeface="Neue Haas Grotesk Text Pro"/>
            </a:rPr>
            <a:t>Malnutrizione</a:t>
          </a:r>
        </a:p>
      </dgm:t>
    </dgm:pt>
    <dgm:pt modelId="{C1756676-90C9-4F15-8A45-674A89D50884}" type="parTrans" cxnId="{B08BFABE-D65B-4208-AFF9-D120026380FE}">
      <dgm:prSet/>
      <dgm:spPr/>
      <dgm:t>
        <a:bodyPr/>
        <a:lstStyle/>
        <a:p>
          <a:endParaRPr lang="it-IT"/>
        </a:p>
      </dgm:t>
    </dgm:pt>
    <dgm:pt modelId="{998B376D-704F-4CF3-A74B-2C18133644CA}" type="sibTrans" cxnId="{B08BFABE-D65B-4208-AFF9-D120026380FE}">
      <dgm:prSet/>
      <dgm:spPr/>
      <dgm:t>
        <a:bodyPr/>
        <a:lstStyle/>
        <a:p>
          <a:endParaRPr lang="it-IT"/>
        </a:p>
      </dgm:t>
    </dgm:pt>
    <dgm:pt modelId="{A61193F7-1F8A-4CDF-96B2-A3710046D3E1}" type="pres">
      <dgm:prSet presAssocID="{E8AED368-0F2C-496F-9B25-2FC1001E6E72}" presName="Name0" presStyleCnt="0">
        <dgm:presLayoutVars>
          <dgm:chMax val="7"/>
          <dgm:chPref val="7"/>
          <dgm:dir/>
        </dgm:presLayoutVars>
      </dgm:prSet>
      <dgm:spPr/>
    </dgm:pt>
    <dgm:pt modelId="{706FA924-441D-4B0D-A812-C2C515243A98}" type="pres">
      <dgm:prSet presAssocID="{E8AED368-0F2C-496F-9B25-2FC1001E6E72}" presName="Name1" presStyleCnt="0"/>
      <dgm:spPr/>
    </dgm:pt>
    <dgm:pt modelId="{4293A877-435A-4E23-A2F4-437FB91FC4B6}" type="pres">
      <dgm:prSet presAssocID="{E8AED368-0F2C-496F-9B25-2FC1001E6E72}" presName="cycle" presStyleCnt="0"/>
      <dgm:spPr/>
    </dgm:pt>
    <dgm:pt modelId="{FD045BFF-5534-4A37-B810-BE9639C69D40}" type="pres">
      <dgm:prSet presAssocID="{E8AED368-0F2C-496F-9B25-2FC1001E6E72}" presName="srcNode" presStyleLbl="node1" presStyleIdx="0" presStyleCnt="4"/>
      <dgm:spPr/>
    </dgm:pt>
    <dgm:pt modelId="{4ECDEDF6-7050-4B3C-B023-869DBBBDC458}" type="pres">
      <dgm:prSet presAssocID="{E8AED368-0F2C-496F-9B25-2FC1001E6E72}" presName="conn" presStyleLbl="parChTrans1D2" presStyleIdx="0" presStyleCnt="1"/>
      <dgm:spPr/>
    </dgm:pt>
    <dgm:pt modelId="{87448263-B1E4-4AF0-B279-0A3DC71268FF}" type="pres">
      <dgm:prSet presAssocID="{E8AED368-0F2C-496F-9B25-2FC1001E6E72}" presName="extraNode" presStyleLbl="node1" presStyleIdx="0" presStyleCnt="4"/>
      <dgm:spPr/>
    </dgm:pt>
    <dgm:pt modelId="{51268CCA-E85D-49C0-AB91-9BE601156485}" type="pres">
      <dgm:prSet presAssocID="{E8AED368-0F2C-496F-9B25-2FC1001E6E72}" presName="dstNode" presStyleLbl="node1" presStyleIdx="0" presStyleCnt="4"/>
      <dgm:spPr/>
    </dgm:pt>
    <dgm:pt modelId="{80220E9D-7E80-4D51-9C3C-7C1140878D79}" type="pres">
      <dgm:prSet presAssocID="{047A290B-93F7-4558-9562-C1E6A1BB1003}" presName="text_1" presStyleLbl="node1" presStyleIdx="0" presStyleCnt="4">
        <dgm:presLayoutVars>
          <dgm:bulletEnabled val="1"/>
        </dgm:presLayoutVars>
      </dgm:prSet>
      <dgm:spPr/>
    </dgm:pt>
    <dgm:pt modelId="{1B6265D1-AEAB-4832-A73A-8C600309DC16}" type="pres">
      <dgm:prSet presAssocID="{047A290B-93F7-4558-9562-C1E6A1BB1003}" presName="accent_1" presStyleCnt="0"/>
      <dgm:spPr/>
    </dgm:pt>
    <dgm:pt modelId="{01DE8B0C-B421-416D-AEC3-F46728773116}" type="pres">
      <dgm:prSet presAssocID="{047A290B-93F7-4558-9562-C1E6A1BB1003}" presName="accentRepeatNode" presStyleLbl="solidFgAcc1" presStyleIdx="0" presStyleCnt="4"/>
      <dgm:spPr>
        <a:solidFill>
          <a:srgbClr val="129690"/>
        </a:solidFill>
      </dgm:spPr>
    </dgm:pt>
    <dgm:pt modelId="{036161FA-444E-478F-A499-3A26F29E7406}" type="pres">
      <dgm:prSet presAssocID="{3306D0C5-7D3A-4563-A230-9C199AE35788}" presName="text_2" presStyleLbl="node1" presStyleIdx="1" presStyleCnt="4">
        <dgm:presLayoutVars>
          <dgm:bulletEnabled val="1"/>
        </dgm:presLayoutVars>
      </dgm:prSet>
      <dgm:spPr/>
    </dgm:pt>
    <dgm:pt modelId="{BD883278-B784-4A8A-9C70-E59044B5210A}" type="pres">
      <dgm:prSet presAssocID="{3306D0C5-7D3A-4563-A230-9C199AE35788}" presName="accent_2" presStyleCnt="0"/>
      <dgm:spPr/>
    </dgm:pt>
    <dgm:pt modelId="{4D27B8E7-0ED3-48D2-8110-2B0B37BCDF72}" type="pres">
      <dgm:prSet presAssocID="{3306D0C5-7D3A-4563-A230-9C199AE35788}" presName="accentRepeatNode" presStyleLbl="solidFgAcc1" presStyleIdx="1" presStyleCnt="4"/>
      <dgm:spPr>
        <a:solidFill>
          <a:schemeClr val="accent1">
            <a:lumMod val="60000"/>
            <a:lumOff val="40000"/>
          </a:schemeClr>
        </a:solidFill>
      </dgm:spPr>
    </dgm:pt>
    <dgm:pt modelId="{38AEF609-BEDB-42D1-B357-1C32F36FF47E}" type="pres">
      <dgm:prSet presAssocID="{8B969D33-0784-404B-80D1-B927F3573CBF}" presName="text_3" presStyleLbl="node1" presStyleIdx="2" presStyleCnt="4">
        <dgm:presLayoutVars>
          <dgm:bulletEnabled val="1"/>
        </dgm:presLayoutVars>
      </dgm:prSet>
      <dgm:spPr/>
    </dgm:pt>
    <dgm:pt modelId="{8966AB86-F2C2-4319-9003-DCD26C0E6EA6}" type="pres">
      <dgm:prSet presAssocID="{8B969D33-0784-404B-80D1-B927F3573CBF}" presName="accent_3" presStyleCnt="0"/>
      <dgm:spPr/>
    </dgm:pt>
    <dgm:pt modelId="{F2713913-6EB6-4933-A410-242D57B905DB}" type="pres">
      <dgm:prSet presAssocID="{8B969D33-0784-404B-80D1-B927F3573CBF}" presName="accentRepeatNode" presStyleLbl="solidFgAcc1" presStyleIdx="2" presStyleCnt="4"/>
      <dgm:spPr>
        <a:solidFill>
          <a:srgbClr val="9CF2EE"/>
        </a:solidFill>
      </dgm:spPr>
    </dgm:pt>
    <dgm:pt modelId="{20F7B157-615B-4F92-8357-EB0CB9E84FBD}" type="pres">
      <dgm:prSet presAssocID="{A43920FA-AEE9-4EE7-9047-5CBBFBD58AC6}" presName="text_4" presStyleLbl="node1" presStyleIdx="3" presStyleCnt="4">
        <dgm:presLayoutVars>
          <dgm:bulletEnabled val="1"/>
        </dgm:presLayoutVars>
      </dgm:prSet>
      <dgm:spPr/>
    </dgm:pt>
    <dgm:pt modelId="{2B1FB904-C670-499E-8E15-C3F9B72A49E3}" type="pres">
      <dgm:prSet presAssocID="{A43920FA-AEE9-4EE7-9047-5CBBFBD58AC6}" presName="accent_4" presStyleCnt="0"/>
      <dgm:spPr/>
    </dgm:pt>
    <dgm:pt modelId="{566B96E3-4774-44FD-8819-D6A155297C00}" type="pres">
      <dgm:prSet presAssocID="{A43920FA-AEE9-4EE7-9047-5CBBFBD58AC6}" presName="accentRepeatNode" presStyleLbl="solidFgAcc1" presStyleIdx="3" presStyleCnt="4"/>
      <dgm:spPr>
        <a:solidFill>
          <a:schemeClr val="accent1">
            <a:lumMod val="20000"/>
            <a:lumOff val="80000"/>
          </a:schemeClr>
        </a:solidFill>
      </dgm:spPr>
    </dgm:pt>
  </dgm:ptLst>
  <dgm:cxnLst>
    <dgm:cxn modelId="{E0E0EC16-4966-428A-AB80-AB718EE1BB04}" type="presOf" srcId="{8B969D33-0784-404B-80D1-B927F3573CBF}" destId="{38AEF609-BEDB-42D1-B357-1C32F36FF47E}" srcOrd="0" destOrd="0" presId="urn:microsoft.com/office/officeart/2008/layout/VerticalCurvedList"/>
    <dgm:cxn modelId="{30B5D125-4844-45ED-A159-94B627BCE778}" type="presOf" srcId="{A43920FA-AEE9-4EE7-9047-5CBBFBD58AC6}" destId="{20F7B157-615B-4F92-8357-EB0CB9E84FBD}" srcOrd="0" destOrd="0" presId="urn:microsoft.com/office/officeart/2008/layout/VerticalCurvedList"/>
    <dgm:cxn modelId="{EC05525C-F27F-4505-BA92-BB00710F6261}" type="presOf" srcId="{E8AED368-0F2C-496F-9B25-2FC1001E6E72}" destId="{A61193F7-1F8A-4CDF-96B2-A3710046D3E1}" srcOrd="0" destOrd="0" presId="urn:microsoft.com/office/officeart/2008/layout/VerticalCurvedList"/>
    <dgm:cxn modelId="{9CCD6B49-958A-4FEA-A246-60E3520FDF4E}" type="presOf" srcId="{047A290B-93F7-4558-9562-C1E6A1BB1003}" destId="{80220E9D-7E80-4D51-9C3C-7C1140878D79}" srcOrd="0" destOrd="0" presId="urn:microsoft.com/office/officeart/2008/layout/VerticalCurvedList"/>
    <dgm:cxn modelId="{5C407D8E-9087-4B8B-92F2-F2F0D71F104F}" srcId="{E8AED368-0F2C-496F-9B25-2FC1001E6E72}" destId="{8B969D33-0784-404B-80D1-B927F3573CBF}" srcOrd="2" destOrd="0" parTransId="{8C3F7204-AE3F-4C2D-9166-CD5B1F0E0D98}" sibTransId="{BF5EA801-F8FB-4DA7-9DC8-80A7F5A445EF}"/>
    <dgm:cxn modelId="{69CC9C8F-D93E-486A-B5A7-41D247A94342}" srcId="{E8AED368-0F2C-496F-9B25-2FC1001E6E72}" destId="{047A290B-93F7-4558-9562-C1E6A1BB1003}" srcOrd="0" destOrd="0" parTransId="{461B2618-5840-41FF-9D24-D4CB6410293B}" sibTransId="{23BEE541-8A49-4CF8-89C3-C57AF2EEC412}"/>
    <dgm:cxn modelId="{2A16F8AB-4574-4C0A-BD3A-53380DC5C95A}" type="presOf" srcId="{23BEE541-8A49-4CF8-89C3-C57AF2EEC412}" destId="{4ECDEDF6-7050-4B3C-B023-869DBBBDC458}" srcOrd="0" destOrd="0" presId="urn:microsoft.com/office/officeart/2008/layout/VerticalCurvedList"/>
    <dgm:cxn modelId="{91ECD7BE-6B7F-41DB-93EF-AC0579E2C315}" type="presOf" srcId="{3306D0C5-7D3A-4563-A230-9C199AE35788}" destId="{036161FA-444E-478F-A499-3A26F29E7406}" srcOrd="0" destOrd="0" presId="urn:microsoft.com/office/officeart/2008/layout/VerticalCurvedList"/>
    <dgm:cxn modelId="{B08BFABE-D65B-4208-AFF9-D120026380FE}" srcId="{E8AED368-0F2C-496F-9B25-2FC1001E6E72}" destId="{3306D0C5-7D3A-4563-A230-9C199AE35788}" srcOrd="1" destOrd="0" parTransId="{C1756676-90C9-4F15-8A45-674A89D50884}" sibTransId="{998B376D-704F-4CF3-A74B-2C18133644CA}"/>
    <dgm:cxn modelId="{7B7F6ED1-028A-443E-8414-CEFA0F7B0C01}" srcId="{E8AED368-0F2C-496F-9B25-2FC1001E6E72}" destId="{A43920FA-AEE9-4EE7-9047-5CBBFBD58AC6}" srcOrd="3" destOrd="0" parTransId="{67892E9F-CA98-4889-8B1F-DE0C861E630A}" sibTransId="{A2DEB6D5-4173-4D11-A027-7C78B22479B7}"/>
    <dgm:cxn modelId="{DACDF5E3-EFDB-40A1-AAA2-18EBB9743E0C}" type="presParOf" srcId="{A61193F7-1F8A-4CDF-96B2-A3710046D3E1}" destId="{706FA924-441D-4B0D-A812-C2C515243A98}" srcOrd="0" destOrd="0" presId="urn:microsoft.com/office/officeart/2008/layout/VerticalCurvedList"/>
    <dgm:cxn modelId="{62CE081C-F98D-4AA7-9362-C4805CAA5DEA}" type="presParOf" srcId="{706FA924-441D-4B0D-A812-C2C515243A98}" destId="{4293A877-435A-4E23-A2F4-437FB91FC4B6}" srcOrd="0" destOrd="0" presId="urn:microsoft.com/office/officeart/2008/layout/VerticalCurvedList"/>
    <dgm:cxn modelId="{750F0D4A-23A5-4541-AC8F-444CCD9486CE}" type="presParOf" srcId="{4293A877-435A-4E23-A2F4-437FB91FC4B6}" destId="{FD045BFF-5534-4A37-B810-BE9639C69D40}" srcOrd="0" destOrd="0" presId="urn:microsoft.com/office/officeart/2008/layout/VerticalCurvedList"/>
    <dgm:cxn modelId="{262BAB44-5849-4829-A6E6-1A924C3E2FE3}" type="presParOf" srcId="{4293A877-435A-4E23-A2F4-437FB91FC4B6}" destId="{4ECDEDF6-7050-4B3C-B023-869DBBBDC458}" srcOrd="1" destOrd="0" presId="urn:microsoft.com/office/officeart/2008/layout/VerticalCurvedList"/>
    <dgm:cxn modelId="{F971844E-0356-4E64-A8EB-049B5A3F65EB}" type="presParOf" srcId="{4293A877-435A-4E23-A2F4-437FB91FC4B6}" destId="{87448263-B1E4-4AF0-B279-0A3DC71268FF}" srcOrd="2" destOrd="0" presId="urn:microsoft.com/office/officeart/2008/layout/VerticalCurvedList"/>
    <dgm:cxn modelId="{A9C786A1-B6B2-4242-ABFC-0DCB648C5CE4}" type="presParOf" srcId="{4293A877-435A-4E23-A2F4-437FB91FC4B6}" destId="{51268CCA-E85D-49C0-AB91-9BE601156485}" srcOrd="3" destOrd="0" presId="urn:microsoft.com/office/officeart/2008/layout/VerticalCurvedList"/>
    <dgm:cxn modelId="{8544AC3D-C250-4341-8F12-BCBD75B4DD6F}" type="presParOf" srcId="{706FA924-441D-4B0D-A812-C2C515243A98}" destId="{80220E9D-7E80-4D51-9C3C-7C1140878D79}" srcOrd="1" destOrd="0" presId="urn:microsoft.com/office/officeart/2008/layout/VerticalCurvedList"/>
    <dgm:cxn modelId="{95475381-4177-4E02-A86D-1FBA277458C1}" type="presParOf" srcId="{706FA924-441D-4B0D-A812-C2C515243A98}" destId="{1B6265D1-AEAB-4832-A73A-8C600309DC16}" srcOrd="2" destOrd="0" presId="urn:microsoft.com/office/officeart/2008/layout/VerticalCurvedList"/>
    <dgm:cxn modelId="{87079E54-1DAC-4C5D-AD1F-200B9AF73ACE}" type="presParOf" srcId="{1B6265D1-AEAB-4832-A73A-8C600309DC16}" destId="{01DE8B0C-B421-416D-AEC3-F46728773116}" srcOrd="0" destOrd="0" presId="urn:microsoft.com/office/officeart/2008/layout/VerticalCurvedList"/>
    <dgm:cxn modelId="{561B2974-13E2-4B47-901C-9F28E11EE7D7}" type="presParOf" srcId="{706FA924-441D-4B0D-A812-C2C515243A98}" destId="{036161FA-444E-478F-A499-3A26F29E7406}" srcOrd="3" destOrd="0" presId="urn:microsoft.com/office/officeart/2008/layout/VerticalCurvedList"/>
    <dgm:cxn modelId="{69599668-7151-4F19-A4C9-2D0206021AC2}" type="presParOf" srcId="{706FA924-441D-4B0D-A812-C2C515243A98}" destId="{BD883278-B784-4A8A-9C70-E59044B5210A}" srcOrd="4" destOrd="0" presId="urn:microsoft.com/office/officeart/2008/layout/VerticalCurvedList"/>
    <dgm:cxn modelId="{EA9D6AD1-16C4-4689-8C87-94C4F5609735}" type="presParOf" srcId="{BD883278-B784-4A8A-9C70-E59044B5210A}" destId="{4D27B8E7-0ED3-48D2-8110-2B0B37BCDF72}" srcOrd="0" destOrd="0" presId="urn:microsoft.com/office/officeart/2008/layout/VerticalCurvedList"/>
    <dgm:cxn modelId="{5D319502-8D89-48D2-9E95-0180F87350F7}" type="presParOf" srcId="{706FA924-441D-4B0D-A812-C2C515243A98}" destId="{38AEF609-BEDB-42D1-B357-1C32F36FF47E}" srcOrd="5" destOrd="0" presId="urn:microsoft.com/office/officeart/2008/layout/VerticalCurvedList"/>
    <dgm:cxn modelId="{0AC527CE-5EBE-4D54-9D1F-D1A253EABC93}" type="presParOf" srcId="{706FA924-441D-4B0D-A812-C2C515243A98}" destId="{8966AB86-F2C2-4319-9003-DCD26C0E6EA6}" srcOrd="6" destOrd="0" presId="urn:microsoft.com/office/officeart/2008/layout/VerticalCurvedList"/>
    <dgm:cxn modelId="{122BD7E4-D3F6-4136-924E-4E0E6418AA9B}" type="presParOf" srcId="{8966AB86-F2C2-4319-9003-DCD26C0E6EA6}" destId="{F2713913-6EB6-4933-A410-242D57B905DB}" srcOrd="0" destOrd="0" presId="urn:microsoft.com/office/officeart/2008/layout/VerticalCurvedList"/>
    <dgm:cxn modelId="{DF56FD44-06D9-418D-8108-34EED5D9E0A3}" type="presParOf" srcId="{706FA924-441D-4B0D-A812-C2C515243A98}" destId="{20F7B157-615B-4F92-8357-EB0CB9E84FBD}" srcOrd="7" destOrd="0" presId="urn:microsoft.com/office/officeart/2008/layout/VerticalCurvedList"/>
    <dgm:cxn modelId="{1CE3884D-E370-482B-BC2D-BF5A01F1B0CF}" type="presParOf" srcId="{706FA924-441D-4B0D-A812-C2C515243A98}" destId="{2B1FB904-C670-499E-8E15-C3F9B72A49E3}" srcOrd="8" destOrd="0" presId="urn:microsoft.com/office/officeart/2008/layout/VerticalCurvedList"/>
    <dgm:cxn modelId="{B20DC2A0-BC0C-414B-B45B-A793C6F4FBF2}" type="presParOf" srcId="{2B1FB904-C670-499E-8E15-C3F9B72A49E3}" destId="{566B96E3-4774-44FD-8819-D6A155297C00}"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06B4C8E1-3DE1-4D2B-9D4A-E0710F8A4316}"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it-IT"/>
        </a:p>
      </dgm:t>
    </dgm:pt>
    <dgm:pt modelId="{DD689629-C9A8-4379-AC00-126B1014AE8F}">
      <dgm:prSet/>
      <dgm:spPr/>
      <dgm:t>
        <a:bodyPr/>
        <a:lstStyle/>
        <a:p>
          <a:pPr rtl="0"/>
          <a:r>
            <a:rPr lang="it-IT"/>
            <a:t>Aumenta il rischio di infezioni</a:t>
          </a:r>
        </a:p>
      </dgm:t>
    </dgm:pt>
    <dgm:pt modelId="{C98A7FA7-F509-4D9A-B4F0-586D27A1C708}" type="parTrans" cxnId="{F22AAC8F-2C78-4AA5-B3DF-B92C2BBEE892}">
      <dgm:prSet/>
      <dgm:spPr/>
      <dgm:t>
        <a:bodyPr/>
        <a:lstStyle/>
        <a:p>
          <a:endParaRPr lang="it-IT"/>
        </a:p>
      </dgm:t>
    </dgm:pt>
    <dgm:pt modelId="{B4D63154-2831-4E6E-9815-99DF45B81459}" type="sibTrans" cxnId="{F22AAC8F-2C78-4AA5-B3DF-B92C2BBEE892}">
      <dgm:prSet/>
      <dgm:spPr/>
      <dgm:t>
        <a:bodyPr/>
        <a:lstStyle/>
        <a:p>
          <a:endParaRPr lang="it-IT"/>
        </a:p>
      </dgm:t>
    </dgm:pt>
    <dgm:pt modelId="{327EDCE5-B19A-4A7C-9523-84560DB727AD}">
      <dgm:prSet/>
      <dgm:spPr/>
      <dgm:t>
        <a:bodyPr/>
        <a:lstStyle/>
        <a:p>
          <a:pPr rtl="0"/>
          <a:r>
            <a:rPr lang="it-IT"/>
            <a:t>Aumenta il rischio di lesioni da pressione</a:t>
          </a:r>
        </a:p>
      </dgm:t>
    </dgm:pt>
    <dgm:pt modelId="{37769CF3-1E4D-4DE3-8207-2785A1BEB966}" type="parTrans" cxnId="{86288415-60BA-4635-9B3A-C8813CB9AB76}">
      <dgm:prSet/>
      <dgm:spPr/>
      <dgm:t>
        <a:bodyPr/>
        <a:lstStyle/>
        <a:p>
          <a:endParaRPr lang="it-IT"/>
        </a:p>
      </dgm:t>
    </dgm:pt>
    <dgm:pt modelId="{50862284-40A4-4ECC-A1DA-CB04C7F32A3F}" type="sibTrans" cxnId="{86288415-60BA-4635-9B3A-C8813CB9AB76}">
      <dgm:prSet/>
      <dgm:spPr/>
      <dgm:t>
        <a:bodyPr/>
        <a:lstStyle/>
        <a:p>
          <a:endParaRPr lang="it-IT"/>
        </a:p>
      </dgm:t>
    </dgm:pt>
    <dgm:pt modelId="{AA558D22-7455-45C6-9A06-17E8A6858D77}">
      <dgm:prSet/>
      <dgm:spPr/>
      <dgm:t>
        <a:bodyPr/>
        <a:lstStyle/>
        <a:p>
          <a:pPr rtl="0"/>
          <a:r>
            <a:rPr lang="it-IT"/>
            <a:t>Aumenta il tempo di degenza ospedaliera</a:t>
          </a:r>
        </a:p>
      </dgm:t>
    </dgm:pt>
    <dgm:pt modelId="{FB807221-DB36-4B20-B88B-AF82FAE06441}" type="parTrans" cxnId="{37E8E07D-6B6F-4AAA-A862-213240C87964}">
      <dgm:prSet/>
      <dgm:spPr/>
      <dgm:t>
        <a:bodyPr/>
        <a:lstStyle/>
        <a:p>
          <a:endParaRPr lang="it-IT"/>
        </a:p>
      </dgm:t>
    </dgm:pt>
    <dgm:pt modelId="{2536E427-0B99-4B48-BF4D-3D5B4B42DC72}" type="sibTrans" cxnId="{37E8E07D-6B6F-4AAA-A862-213240C87964}">
      <dgm:prSet/>
      <dgm:spPr/>
      <dgm:t>
        <a:bodyPr/>
        <a:lstStyle/>
        <a:p>
          <a:endParaRPr lang="it-IT"/>
        </a:p>
      </dgm:t>
    </dgm:pt>
    <dgm:pt modelId="{E32A47A8-13BB-4C6A-A935-5E998B503DBE}">
      <dgm:prSet/>
      <dgm:spPr/>
      <dgm:t>
        <a:bodyPr/>
        <a:lstStyle/>
        <a:p>
          <a:pPr rtl="0"/>
          <a:r>
            <a:rPr lang="it-IT"/>
            <a:t>Aumenta la durata di convalescenza di patologie acute</a:t>
          </a:r>
        </a:p>
      </dgm:t>
    </dgm:pt>
    <dgm:pt modelId="{08674B6F-3BC6-4F47-A2CA-2175A57C3C09}" type="parTrans" cxnId="{BD15554C-2736-4B58-B834-328A4D31197E}">
      <dgm:prSet/>
      <dgm:spPr/>
      <dgm:t>
        <a:bodyPr/>
        <a:lstStyle/>
        <a:p>
          <a:endParaRPr lang="it-IT"/>
        </a:p>
      </dgm:t>
    </dgm:pt>
    <dgm:pt modelId="{55937A2C-510E-4ACF-892B-F47378D8DB44}" type="sibTrans" cxnId="{BD15554C-2736-4B58-B834-328A4D31197E}">
      <dgm:prSet/>
      <dgm:spPr/>
      <dgm:t>
        <a:bodyPr/>
        <a:lstStyle/>
        <a:p>
          <a:endParaRPr lang="it-IT"/>
        </a:p>
      </dgm:t>
    </dgm:pt>
    <dgm:pt modelId="{D3C70C86-91D2-4D9D-82B1-38CF4DDFEB53}">
      <dgm:prSet/>
      <dgm:spPr/>
      <dgm:t>
        <a:bodyPr/>
        <a:lstStyle/>
        <a:p>
          <a:pPr rtl="0"/>
          <a:r>
            <a:rPr lang="it-IT"/>
            <a:t>Aumenta la mortalità</a:t>
          </a:r>
        </a:p>
      </dgm:t>
    </dgm:pt>
    <dgm:pt modelId="{0FF37609-E01D-4374-BDB8-09D6D458E750}" type="parTrans" cxnId="{EB76AAA7-0773-4741-8357-1C9E9292949B}">
      <dgm:prSet/>
      <dgm:spPr/>
      <dgm:t>
        <a:bodyPr/>
        <a:lstStyle/>
        <a:p>
          <a:endParaRPr lang="it-IT"/>
        </a:p>
      </dgm:t>
    </dgm:pt>
    <dgm:pt modelId="{D5F1AC1B-6B46-441E-B984-CD51C5A6BC2C}" type="sibTrans" cxnId="{EB76AAA7-0773-4741-8357-1C9E9292949B}">
      <dgm:prSet/>
      <dgm:spPr/>
      <dgm:t>
        <a:bodyPr/>
        <a:lstStyle/>
        <a:p>
          <a:endParaRPr lang="it-IT"/>
        </a:p>
      </dgm:t>
    </dgm:pt>
    <dgm:pt modelId="{E1A56D67-0FA6-4599-AAAE-8B0731A7D5AE}" type="pres">
      <dgm:prSet presAssocID="{06B4C8E1-3DE1-4D2B-9D4A-E0710F8A4316}" presName="CompostProcess" presStyleCnt="0">
        <dgm:presLayoutVars>
          <dgm:dir/>
          <dgm:resizeHandles val="exact"/>
        </dgm:presLayoutVars>
      </dgm:prSet>
      <dgm:spPr/>
    </dgm:pt>
    <dgm:pt modelId="{65DA5108-6E71-4977-AA58-C815AECA07F4}" type="pres">
      <dgm:prSet presAssocID="{06B4C8E1-3DE1-4D2B-9D4A-E0710F8A4316}" presName="arrow" presStyleLbl="bgShp" presStyleIdx="0" presStyleCnt="1"/>
      <dgm:spPr/>
    </dgm:pt>
    <dgm:pt modelId="{ACBFC2B4-9D49-4A5D-B1DE-0FBF2EF74708}" type="pres">
      <dgm:prSet presAssocID="{06B4C8E1-3DE1-4D2B-9D4A-E0710F8A4316}" presName="linearProcess" presStyleCnt="0"/>
      <dgm:spPr/>
    </dgm:pt>
    <dgm:pt modelId="{995E3C30-99AB-4CEF-A6B8-F173DD68DAA1}" type="pres">
      <dgm:prSet presAssocID="{DD689629-C9A8-4379-AC00-126B1014AE8F}" presName="textNode" presStyleLbl="node1" presStyleIdx="0" presStyleCnt="5">
        <dgm:presLayoutVars>
          <dgm:bulletEnabled val="1"/>
        </dgm:presLayoutVars>
      </dgm:prSet>
      <dgm:spPr/>
    </dgm:pt>
    <dgm:pt modelId="{52E27316-D95C-4E67-B151-EEC52071F7AE}" type="pres">
      <dgm:prSet presAssocID="{B4D63154-2831-4E6E-9815-99DF45B81459}" presName="sibTrans" presStyleCnt="0"/>
      <dgm:spPr/>
    </dgm:pt>
    <dgm:pt modelId="{5DBF880C-7E1D-4C57-AD3C-3286F33BCE4A}" type="pres">
      <dgm:prSet presAssocID="{327EDCE5-B19A-4A7C-9523-84560DB727AD}" presName="textNode" presStyleLbl="node1" presStyleIdx="1" presStyleCnt="5">
        <dgm:presLayoutVars>
          <dgm:bulletEnabled val="1"/>
        </dgm:presLayoutVars>
      </dgm:prSet>
      <dgm:spPr/>
    </dgm:pt>
    <dgm:pt modelId="{A82B9D85-78F4-40CA-B159-2D2AAA11873E}" type="pres">
      <dgm:prSet presAssocID="{50862284-40A4-4ECC-A1DA-CB04C7F32A3F}" presName="sibTrans" presStyleCnt="0"/>
      <dgm:spPr/>
    </dgm:pt>
    <dgm:pt modelId="{F1274A50-DF50-4341-AB9C-7A407D81D760}" type="pres">
      <dgm:prSet presAssocID="{AA558D22-7455-45C6-9A06-17E8A6858D77}" presName="textNode" presStyleLbl="node1" presStyleIdx="2" presStyleCnt="5">
        <dgm:presLayoutVars>
          <dgm:bulletEnabled val="1"/>
        </dgm:presLayoutVars>
      </dgm:prSet>
      <dgm:spPr/>
    </dgm:pt>
    <dgm:pt modelId="{708434C1-3218-4990-86C2-1779A01FDAC7}" type="pres">
      <dgm:prSet presAssocID="{2536E427-0B99-4B48-BF4D-3D5B4B42DC72}" presName="sibTrans" presStyleCnt="0"/>
      <dgm:spPr/>
    </dgm:pt>
    <dgm:pt modelId="{50FC2891-B5E1-4CCE-B098-C829487B3888}" type="pres">
      <dgm:prSet presAssocID="{E32A47A8-13BB-4C6A-A935-5E998B503DBE}" presName="textNode" presStyleLbl="node1" presStyleIdx="3" presStyleCnt="5">
        <dgm:presLayoutVars>
          <dgm:bulletEnabled val="1"/>
        </dgm:presLayoutVars>
      </dgm:prSet>
      <dgm:spPr/>
    </dgm:pt>
    <dgm:pt modelId="{E6BF276F-A637-476E-BF0E-46785F85BD9B}" type="pres">
      <dgm:prSet presAssocID="{55937A2C-510E-4ACF-892B-F47378D8DB44}" presName="sibTrans" presStyleCnt="0"/>
      <dgm:spPr/>
    </dgm:pt>
    <dgm:pt modelId="{0A90ED3A-26B9-4455-A328-1BFFFC7DF070}" type="pres">
      <dgm:prSet presAssocID="{D3C70C86-91D2-4D9D-82B1-38CF4DDFEB53}" presName="textNode" presStyleLbl="node1" presStyleIdx="4" presStyleCnt="5">
        <dgm:presLayoutVars>
          <dgm:bulletEnabled val="1"/>
        </dgm:presLayoutVars>
      </dgm:prSet>
      <dgm:spPr/>
    </dgm:pt>
  </dgm:ptLst>
  <dgm:cxnLst>
    <dgm:cxn modelId="{86288415-60BA-4635-9B3A-C8813CB9AB76}" srcId="{06B4C8E1-3DE1-4D2B-9D4A-E0710F8A4316}" destId="{327EDCE5-B19A-4A7C-9523-84560DB727AD}" srcOrd="1" destOrd="0" parTransId="{37769CF3-1E4D-4DE3-8207-2785A1BEB966}" sibTransId="{50862284-40A4-4ECC-A1DA-CB04C7F32A3F}"/>
    <dgm:cxn modelId="{9C9E872B-CB3F-49DB-B109-5EADFD14C6AC}" type="presOf" srcId="{E32A47A8-13BB-4C6A-A935-5E998B503DBE}" destId="{50FC2891-B5E1-4CCE-B098-C829487B3888}" srcOrd="0" destOrd="0" presId="urn:microsoft.com/office/officeart/2005/8/layout/hProcess9"/>
    <dgm:cxn modelId="{BD15554C-2736-4B58-B834-328A4D31197E}" srcId="{06B4C8E1-3DE1-4D2B-9D4A-E0710F8A4316}" destId="{E32A47A8-13BB-4C6A-A935-5E998B503DBE}" srcOrd="3" destOrd="0" parTransId="{08674B6F-3BC6-4F47-A2CA-2175A57C3C09}" sibTransId="{55937A2C-510E-4ACF-892B-F47378D8DB44}"/>
    <dgm:cxn modelId="{37E8E07D-6B6F-4AAA-A862-213240C87964}" srcId="{06B4C8E1-3DE1-4D2B-9D4A-E0710F8A4316}" destId="{AA558D22-7455-45C6-9A06-17E8A6858D77}" srcOrd="2" destOrd="0" parTransId="{FB807221-DB36-4B20-B88B-AF82FAE06441}" sibTransId="{2536E427-0B99-4B48-BF4D-3D5B4B42DC72}"/>
    <dgm:cxn modelId="{4B6C0C89-637F-4F8E-93F0-468D89A82B3B}" type="presOf" srcId="{06B4C8E1-3DE1-4D2B-9D4A-E0710F8A4316}" destId="{E1A56D67-0FA6-4599-AAAE-8B0731A7D5AE}" srcOrd="0" destOrd="0" presId="urn:microsoft.com/office/officeart/2005/8/layout/hProcess9"/>
    <dgm:cxn modelId="{0CFAF18B-007A-427F-8CFC-A0745203AF2D}" type="presOf" srcId="{D3C70C86-91D2-4D9D-82B1-38CF4DDFEB53}" destId="{0A90ED3A-26B9-4455-A328-1BFFFC7DF070}" srcOrd="0" destOrd="0" presId="urn:microsoft.com/office/officeart/2005/8/layout/hProcess9"/>
    <dgm:cxn modelId="{F22AAC8F-2C78-4AA5-B3DF-B92C2BBEE892}" srcId="{06B4C8E1-3DE1-4D2B-9D4A-E0710F8A4316}" destId="{DD689629-C9A8-4379-AC00-126B1014AE8F}" srcOrd="0" destOrd="0" parTransId="{C98A7FA7-F509-4D9A-B4F0-586D27A1C708}" sibTransId="{B4D63154-2831-4E6E-9815-99DF45B81459}"/>
    <dgm:cxn modelId="{EB76AAA7-0773-4741-8357-1C9E9292949B}" srcId="{06B4C8E1-3DE1-4D2B-9D4A-E0710F8A4316}" destId="{D3C70C86-91D2-4D9D-82B1-38CF4DDFEB53}" srcOrd="4" destOrd="0" parTransId="{0FF37609-E01D-4374-BDB8-09D6D458E750}" sibTransId="{D5F1AC1B-6B46-441E-B984-CD51C5A6BC2C}"/>
    <dgm:cxn modelId="{AEFFABC3-8104-4356-BF8C-3B2C16D8AE57}" type="presOf" srcId="{327EDCE5-B19A-4A7C-9523-84560DB727AD}" destId="{5DBF880C-7E1D-4C57-AD3C-3286F33BCE4A}" srcOrd="0" destOrd="0" presId="urn:microsoft.com/office/officeart/2005/8/layout/hProcess9"/>
    <dgm:cxn modelId="{2F0D66D2-7267-4E96-82E1-21535F6AC20B}" type="presOf" srcId="{AA558D22-7455-45C6-9A06-17E8A6858D77}" destId="{F1274A50-DF50-4341-AB9C-7A407D81D760}" srcOrd="0" destOrd="0" presId="urn:microsoft.com/office/officeart/2005/8/layout/hProcess9"/>
    <dgm:cxn modelId="{88B450D2-FFE1-473B-A692-CFF0A509A81E}" type="presOf" srcId="{DD689629-C9A8-4379-AC00-126B1014AE8F}" destId="{995E3C30-99AB-4CEF-A6B8-F173DD68DAA1}" srcOrd="0" destOrd="0" presId="urn:microsoft.com/office/officeart/2005/8/layout/hProcess9"/>
    <dgm:cxn modelId="{FB8A0B9C-EAF3-4BFE-9B08-42F414CD4454}" type="presParOf" srcId="{E1A56D67-0FA6-4599-AAAE-8B0731A7D5AE}" destId="{65DA5108-6E71-4977-AA58-C815AECA07F4}" srcOrd="0" destOrd="0" presId="urn:microsoft.com/office/officeart/2005/8/layout/hProcess9"/>
    <dgm:cxn modelId="{23770527-9496-4533-BC1D-CEAC1771781D}" type="presParOf" srcId="{E1A56D67-0FA6-4599-AAAE-8B0731A7D5AE}" destId="{ACBFC2B4-9D49-4A5D-B1DE-0FBF2EF74708}" srcOrd="1" destOrd="0" presId="urn:microsoft.com/office/officeart/2005/8/layout/hProcess9"/>
    <dgm:cxn modelId="{26CFE09D-7E13-4E30-B094-A20DC9D10171}" type="presParOf" srcId="{ACBFC2B4-9D49-4A5D-B1DE-0FBF2EF74708}" destId="{995E3C30-99AB-4CEF-A6B8-F173DD68DAA1}" srcOrd="0" destOrd="0" presId="urn:microsoft.com/office/officeart/2005/8/layout/hProcess9"/>
    <dgm:cxn modelId="{2FF2B50F-E863-466C-8FCE-3CF266CF5722}" type="presParOf" srcId="{ACBFC2B4-9D49-4A5D-B1DE-0FBF2EF74708}" destId="{52E27316-D95C-4E67-B151-EEC52071F7AE}" srcOrd="1" destOrd="0" presId="urn:microsoft.com/office/officeart/2005/8/layout/hProcess9"/>
    <dgm:cxn modelId="{59BD49A7-315E-4059-81E5-25BEE14D320F}" type="presParOf" srcId="{ACBFC2B4-9D49-4A5D-B1DE-0FBF2EF74708}" destId="{5DBF880C-7E1D-4C57-AD3C-3286F33BCE4A}" srcOrd="2" destOrd="0" presId="urn:microsoft.com/office/officeart/2005/8/layout/hProcess9"/>
    <dgm:cxn modelId="{39E478DE-1F4A-47AE-930E-36565931FECC}" type="presParOf" srcId="{ACBFC2B4-9D49-4A5D-B1DE-0FBF2EF74708}" destId="{A82B9D85-78F4-40CA-B159-2D2AAA11873E}" srcOrd="3" destOrd="0" presId="urn:microsoft.com/office/officeart/2005/8/layout/hProcess9"/>
    <dgm:cxn modelId="{A9D0CD13-EB24-47C0-B197-E70A444005E2}" type="presParOf" srcId="{ACBFC2B4-9D49-4A5D-B1DE-0FBF2EF74708}" destId="{F1274A50-DF50-4341-AB9C-7A407D81D760}" srcOrd="4" destOrd="0" presId="urn:microsoft.com/office/officeart/2005/8/layout/hProcess9"/>
    <dgm:cxn modelId="{7AD8E0C0-6711-4CE8-A52C-85C7D47069A8}" type="presParOf" srcId="{ACBFC2B4-9D49-4A5D-B1DE-0FBF2EF74708}" destId="{708434C1-3218-4990-86C2-1779A01FDAC7}" srcOrd="5" destOrd="0" presId="urn:microsoft.com/office/officeart/2005/8/layout/hProcess9"/>
    <dgm:cxn modelId="{2794F417-97CA-408F-B20D-F7901A1E1246}" type="presParOf" srcId="{ACBFC2B4-9D49-4A5D-B1DE-0FBF2EF74708}" destId="{50FC2891-B5E1-4CCE-B098-C829487B3888}" srcOrd="6" destOrd="0" presId="urn:microsoft.com/office/officeart/2005/8/layout/hProcess9"/>
    <dgm:cxn modelId="{C953D0F5-2CBC-4797-8D56-94F7456350F2}" type="presParOf" srcId="{ACBFC2B4-9D49-4A5D-B1DE-0FBF2EF74708}" destId="{E6BF276F-A637-476E-BF0E-46785F85BD9B}" srcOrd="7" destOrd="0" presId="urn:microsoft.com/office/officeart/2005/8/layout/hProcess9"/>
    <dgm:cxn modelId="{A7863873-7105-4083-8533-67DF4A901600}" type="presParOf" srcId="{ACBFC2B4-9D49-4A5D-B1DE-0FBF2EF74708}" destId="{0A90ED3A-26B9-4455-A328-1BFFFC7DF070}" srcOrd="8"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A37002-C35F-B34D-93FF-34EF39EF46D3}">
      <dsp:nvSpPr>
        <dsp:cNvPr id="0" name=""/>
        <dsp:cNvSpPr/>
      </dsp:nvSpPr>
      <dsp:spPr>
        <a:xfrm>
          <a:off x="1047" y="223417"/>
          <a:ext cx="2233222" cy="2766884"/>
        </a:xfrm>
        <a:prstGeom prst="roundRect">
          <a:avLst>
            <a:gd name="adj" fmla="val 10000"/>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miter/>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kern="1200" dirty="0"/>
            <a:t>Obiettivo: </a:t>
          </a:r>
        </a:p>
        <a:p>
          <a:pPr marL="0" lvl="0" indent="0" algn="ctr" defTabSz="800100">
            <a:lnSpc>
              <a:spcPct val="90000"/>
            </a:lnSpc>
            <a:spcBef>
              <a:spcPct val="0"/>
            </a:spcBef>
            <a:spcAft>
              <a:spcPct val="35000"/>
            </a:spcAft>
            <a:buNone/>
          </a:pPr>
          <a:endParaRPr lang="it-IT" sz="1800" kern="1200" dirty="0"/>
        </a:p>
        <a:p>
          <a:pPr marL="0" lvl="0" indent="0" algn="ctr" defTabSz="800100">
            <a:lnSpc>
              <a:spcPct val="90000"/>
            </a:lnSpc>
            <a:spcBef>
              <a:spcPct val="0"/>
            </a:spcBef>
            <a:spcAft>
              <a:spcPct val="35000"/>
            </a:spcAft>
            <a:buNone/>
          </a:pPr>
          <a:r>
            <a:rPr lang="it-IT" sz="1800" kern="1200" dirty="0"/>
            <a:t>identificare una Terminologia </a:t>
          </a:r>
          <a:r>
            <a:rPr lang="it-IT" sz="1800" kern="1200" dirty="0" err="1"/>
            <a:t>sandardizzata</a:t>
          </a:r>
          <a:endParaRPr lang="it-IT" sz="1800" kern="1200" dirty="0"/>
        </a:p>
      </dsp:txBody>
      <dsp:txXfrm>
        <a:off x="66456" y="288826"/>
        <a:ext cx="2102404" cy="2636066"/>
      </dsp:txXfrm>
    </dsp:sp>
    <dsp:sp modelId="{AAEAB436-D478-F945-B587-E50194D92551}">
      <dsp:nvSpPr>
        <dsp:cNvPr id="0" name=""/>
        <dsp:cNvSpPr/>
      </dsp:nvSpPr>
      <dsp:spPr>
        <a:xfrm>
          <a:off x="2457592" y="1329940"/>
          <a:ext cx="473443" cy="553839"/>
        </a:xfrm>
        <a:prstGeom prst="rightArrow">
          <a:avLst>
            <a:gd name="adj1" fmla="val 60000"/>
            <a:gd name="adj2" fmla="val 50000"/>
          </a:avLst>
        </a:prstGeom>
        <a:solidFill>
          <a:schemeClr val="accent6">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it-IT" sz="1400" kern="1200"/>
        </a:p>
      </dsp:txBody>
      <dsp:txXfrm>
        <a:off x="2457592" y="1440708"/>
        <a:ext cx="331410" cy="332303"/>
      </dsp:txXfrm>
    </dsp:sp>
    <dsp:sp modelId="{E7D8D974-EFA6-4F4D-AA18-F391A4147F9B}">
      <dsp:nvSpPr>
        <dsp:cNvPr id="0" name=""/>
        <dsp:cNvSpPr/>
      </dsp:nvSpPr>
      <dsp:spPr>
        <a:xfrm>
          <a:off x="3127559" y="223417"/>
          <a:ext cx="2233222" cy="2766884"/>
        </a:xfrm>
        <a:prstGeom prst="roundRect">
          <a:avLst>
            <a:gd name="adj" fmla="val 10000"/>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miter/>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kern="1200" dirty="0"/>
            <a:t>Descrizione delle «</a:t>
          </a:r>
          <a:r>
            <a:rPr lang="it-IT" sz="1800" kern="1200" dirty="0" err="1"/>
            <a:t>texture</a:t>
          </a:r>
          <a:r>
            <a:rPr lang="it-IT" sz="1800" kern="1200" dirty="0"/>
            <a:t>» degli alimenti e liquidi:</a:t>
          </a:r>
        </a:p>
        <a:p>
          <a:pPr marL="0" lvl="0" indent="0" algn="ctr" defTabSz="800100">
            <a:lnSpc>
              <a:spcPct val="90000"/>
            </a:lnSpc>
            <a:spcBef>
              <a:spcPct val="0"/>
            </a:spcBef>
            <a:spcAft>
              <a:spcPct val="35000"/>
            </a:spcAft>
            <a:buNone/>
          </a:pPr>
          <a:r>
            <a:rPr lang="it-IT" sz="1800" kern="1200" dirty="0"/>
            <a:t>Test oggettivi applicati per ogni livello (test della forchetta, test del cucchiaio, test della siringa, test delle bacchette)</a:t>
          </a:r>
        </a:p>
      </dsp:txBody>
      <dsp:txXfrm>
        <a:off x="3192968" y="288826"/>
        <a:ext cx="2102404" cy="26360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D481F6-A876-3D43-8AF6-20C6E64EB49D}">
      <dsp:nvSpPr>
        <dsp:cNvPr id="0" name=""/>
        <dsp:cNvSpPr/>
      </dsp:nvSpPr>
      <dsp:spPr>
        <a:xfrm rot="5400000">
          <a:off x="3626911" y="-1202526"/>
          <a:ext cx="1287680" cy="4019531"/>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miter/>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it-IT" sz="1800" kern="1200" dirty="0">
              <a:latin typeface="Neue Haas Grotesk Text Pro"/>
            </a:rPr>
            <a:t>Pazienti inappetenti, malnutriti o a rischio malnutrizione, </a:t>
          </a:r>
          <a:r>
            <a:rPr lang="it-IT" sz="1800" kern="1200" dirty="0" err="1">
              <a:latin typeface="Neue Haas Grotesk Text Pro"/>
            </a:rPr>
            <a:t>sarcopenici</a:t>
          </a:r>
          <a:endParaRPr lang="it-IT" sz="1800" kern="1200" dirty="0">
            <a:latin typeface="Neue Haas Grotesk Text Pro"/>
          </a:endParaRPr>
        </a:p>
        <a:p>
          <a:pPr marL="171450" lvl="1" indent="-171450" algn="l" defTabSz="800100">
            <a:lnSpc>
              <a:spcPct val="90000"/>
            </a:lnSpc>
            <a:spcBef>
              <a:spcPct val="0"/>
            </a:spcBef>
            <a:spcAft>
              <a:spcPct val="15000"/>
            </a:spcAft>
            <a:buChar char="•"/>
          </a:pPr>
          <a:r>
            <a:rPr lang="it-IT" sz="1800" kern="1200" dirty="0">
              <a:latin typeface="Neue Haas Grotesk Text Pro"/>
            </a:rPr>
            <a:t>Disfagia o difficoltà di masticazione</a:t>
          </a:r>
        </a:p>
      </dsp:txBody>
      <dsp:txXfrm rot="-5400000">
        <a:off x="2260986" y="226258"/>
        <a:ext cx="3956672" cy="1161962"/>
      </dsp:txXfrm>
    </dsp:sp>
    <dsp:sp modelId="{6F06942C-A732-7E48-9FCB-021D9CF40E66}">
      <dsp:nvSpPr>
        <dsp:cNvPr id="0" name=""/>
        <dsp:cNvSpPr/>
      </dsp:nvSpPr>
      <dsp:spPr>
        <a:xfrm>
          <a:off x="0" y="2438"/>
          <a:ext cx="2260986" cy="16096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miter/>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40005" rIns="80010" bIns="40005" numCol="1" spcCol="1270" anchor="ctr" anchorCtr="0">
          <a:noAutofit/>
        </a:bodyPr>
        <a:lstStyle/>
        <a:p>
          <a:pPr marL="0" lvl="0" indent="0" algn="ctr" defTabSz="933450">
            <a:lnSpc>
              <a:spcPct val="90000"/>
            </a:lnSpc>
            <a:spcBef>
              <a:spcPct val="0"/>
            </a:spcBef>
            <a:spcAft>
              <a:spcPct val="35000"/>
            </a:spcAft>
            <a:buNone/>
          </a:pPr>
          <a:r>
            <a:rPr lang="it-IT" sz="2100" kern="1200" dirty="0">
              <a:latin typeface="Neue Haas Grotesk Text Pro"/>
            </a:rPr>
            <a:t>Per chi?</a:t>
          </a:r>
        </a:p>
      </dsp:txBody>
      <dsp:txXfrm>
        <a:off x="78574" y="81012"/>
        <a:ext cx="2103838" cy="1452452"/>
      </dsp:txXfrm>
    </dsp:sp>
    <dsp:sp modelId="{B3517A9D-9361-6940-8479-99B512C79D67}">
      <dsp:nvSpPr>
        <dsp:cNvPr id="0" name=""/>
        <dsp:cNvSpPr/>
      </dsp:nvSpPr>
      <dsp:spPr>
        <a:xfrm rot="5400000">
          <a:off x="3626911" y="487554"/>
          <a:ext cx="1287680" cy="4019531"/>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miter/>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it-IT" sz="1800" kern="1200" dirty="0">
              <a:latin typeface="Neue Haas Grotesk Text Pro"/>
            </a:rPr>
            <a:t>Pasti a piccolo volume (porzioni ridotte) e fortificati</a:t>
          </a:r>
        </a:p>
        <a:p>
          <a:pPr marL="171450" lvl="1" indent="-171450" algn="l" defTabSz="800100">
            <a:lnSpc>
              <a:spcPct val="90000"/>
            </a:lnSpc>
            <a:spcBef>
              <a:spcPct val="0"/>
            </a:spcBef>
            <a:spcAft>
              <a:spcPct val="15000"/>
            </a:spcAft>
            <a:buChar char="•"/>
          </a:pPr>
          <a:r>
            <a:rPr lang="it-IT" sz="1800" kern="1200" dirty="0">
              <a:latin typeface="Neue Haas Grotesk Text Pro"/>
            </a:rPr>
            <a:t>Frazionata                                      (3 pasti + 3 spuntini) </a:t>
          </a:r>
        </a:p>
      </dsp:txBody>
      <dsp:txXfrm rot="-5400000">
        <a:off x="2260986" y="1916339"/>
        <a:ext cx="3956672" cy="1161962"/>
      </dsp:txXfrm>
    </dsp:sp>
    <dsp:sp modelId="{484773B7-CE02-724C-8A3A-9BED91AB42EA}">
      <dsp:nvSpPr>
        <dsp:cNvPr id="0" name=""/>
        <dsp:cNvSpPr/>
      </dsp:nvSpPr>
      <dsp:spPr>
        <a:xfrm>
          <a:off x="0" y="1692519"/>
          <a:ext cx="2260986" cy="16096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miter/>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40005" rIns="80010" bIns="40005" numCol="1" spcCol="1270" anchor="ctr" anchorCtr="0">
          <a:noAutofit/>
        </a:bodyPr>
        <a:lstStyle/>
        <a:p>
          <a:pPr marL="0" lvl="0" indent="0" algn="ctr" defTabSz="933450">
            <a:lnSpc>
              <a:spcPct val="90000"/>
            </a:lnSpc>
            <a:spcBef>
              <a:spcPct val="0"/>
            </a:spcBef>
            <a:spcAft>
              <a:spcPct val="35000"/>
            </a:spcAft>
            <a:buNone/>
          </a:pPr>
          <a:r>
            <a:rPr lang="it-IT" sz="2100" kern="1200" dirty="0">
              <a:latin typeface="Neue Haas Grotesk Text Pro"/>
            </a:rPr>
            <a:t>Caratteristiche</a:t>
          </a:r>
        </a:p>
      </dsp:txBody>
      <dsp:txXfrm>
        <a:off x="78574" y="1771093"/>
        <a:ext cx="2103838" cy="1452452"/>
      </dsp:txXfrm>
    </dsp:sp>
    <dsp:sp modelId="{781B8B77-66C4-6F45-88E5-524E12856A47}">
      <dsp:nvSpPr>
        <dsp:cNvPr id="0" name=""/>
        <dsp:cNvSpPr/>
      </dsp:nvSpPr>
      <dsp:spPr>
        <a:xfrm rot="5400000">
          <a:off x="3626911" y="2177635"/>
          <a:ext cx="1287680" cy="4019531"/>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miter/>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it-IT" sz="1800" kern="1200" dirty="0">
              <a:latin typeface="Neue Haas Grotesk Text Pro"/>
            </a:rPr>
            <a:t>Necessita della collaborazione del pz o della supervisione dell’operatore per la fortificazione dei pasti</a:t>
          </a:r>
        </a:p>
      </dsp:txBody>
      <dsp:txXfrm rot="-5400000">
        <a:off x="2260986" y="3606420"/>
        <a:ext cx="3956672" cy="1161962"/>
      </dsp:txXfrm>
    </dsp:sp>
    <dsp:sp modelId="{69DD14F3-FA67-6140-AB7C-51AFDD5961C7}">
      <dsp:nvSpPr>
        <dsp:cNvPr id="0" name=""/>
        <dsp:cNvSpPr/>
      </dsp:nvSpPr>
      <dsp:spPr>
        <a:xfrm>
          <a:off x="0" y="3382600"/>
          <a:ext cx="2260986" cy="160960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miter/>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40005" rIns="80010" bIns="40005" numCol="1" spcCol="1270" anchor="ctr" anchorCtr="0">
          <a:noAutofit/>
        </a:bodyPr>
        <a:lstStyle/>
        <a:p>
          <a:pPr marL="0" lvl="0" indent="0" algn="ctr" defTabSz="933450">
            <a:lnSpc>
              <a:spcPct val="90000"/>
            </a:lnSpc>
            <a:spcBef>
              <a:spcPct val="0"/>
            </a:spcBef>
            <a:spcAft>
              <a:spcPct val="35000"/>
            </a:spcAft>
            <a:buNone/>
          </a:pPr>
          <a:r>
            <a:rPr lang="it-IT" sz="2100" kern="1200" dirty="0">
              <a:latin typeface="Neue Haas Grotesk Text Pro"/>
            </a:rPr>
            <a:t>Criticità</a:t>
          </a:r>
        </a:p>
      </dsp:txBody>
      <dsp:txXfrm>
        <a:off x="78574" y="3461174"/>
        <a:ext cx="2103838" cy="145245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CDEDF6-7050-4B3C-B023-869DBBBDC458}">
      <dsp:nvSpPr>
        <dsp:cNvPr id="0" name=""/>
        <dsp:cNvSpPr/>
      </dsp:nvSpPr>
      <dsp:spPr>
        <a:xfrm>
          <a:off x="-4847312" y="-742867"/>
          <a:ext cx="5773334" cy="5773334"/>
        </a:xfrm>
        <a:prstGeom prst="blockArc">
          <a:avLst>
            <a:gd name="adj1" fmla="val 18900000"/>
            <a:gd name="adj2" fmla="val 2700000"/>
            <a:gd name="adj3" fmla="val 374"/>
          </a:avLst>
        </a:prstGeom>
        <a:noFill/>
        <a:ln w="25400" cap="flat" cmpd="sng" algn="ctr">
          <a:solidFill>
            <a:schemeClr val="accent1">
              <a:shade val="60000"/>
              <a:hueOff val="0"/>
              <a:satOff val="0"/>
              <a:lumOff val="0"/>
              <a:alphaOff val="0"/>
            </a:schemeClr>
          </a:solidFill>
          <a:prstDash val="solid"/>
          <a:miter/>
        </a:ln>
        <a:effectLst/>
      </dsp:spPr>
      <dsp:style>
        <a:lnRef idx="2">
          <a:scrgbClr r="0" g="0" b="0"/>
        </a:lnRef>
        <a:fillRef idx="0">
          <a:scrgbClr r="0" g="0" b="0"/>
        </a:fillRef>
        <a:effectRef idx="0">
          <a:scrgbClr r="0" g="0" b="0"/>
        </a:effectRef>
        <a:fontRef idx="minor"/>
      </dsp:style>
    </dsp:sp>
    <dsp:sp modelId="{80220E9D-7E80-4D51-9C3C-7C1140878D79}">
      <dsp:nvSpPr>
        <dsp:cNvPr id="0" name=""/>
        <dsp:cNvSpPr/>
      </dsp:nvSpPr>
      <dsp:spPr>
        <a:xfrm>
          <a:off x="484949" y="329630"/>
          <a:ext cx="5332972" cy="659604"/>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523561" tIns="71120" rIns="71120" bIns="71120" numCol="1" spcCol="1270" anchor="ctr" anchorCtr="0">
          <a:noAutofit/>
        </a:bodyPr>
        <a:lstStyle/>
        <a:p>
          <a:pPr marL="0" lvl="0" indent="0" algn="l" defTabSz="1244600">
            <a:lnSpc>
              <a:spcPct val="90000"/>
            </a:lnSpc>
            <a:spcBef>
              <a:spcPct val="0"/>
            </a:spcBef>
            <a:spcAft>
              <a:spcPct val="35000"/>
            </a:spcAft>
            <a:buNone/>
          </a:pPr>
          <a:r>
            <a:rPr lang="it-IT" sz="2800" b="0" i="1" kern="1200" dirty="0">
              <a:latin typeface="Neue Haas Grotesk Text Pro"/>
            </a:rPr>
            <a:t>Disidratazione</a:t>
          </a:r>
        </a:p>
      </dsp:txBody>
      <dsp:txXfrm>
        <a:off x="484949" y="329630"/>
        <a:ext cx="5332972" cy="659604"/>
      </dsp:txXfrm>
    </dsp:sp>
    <dsp:sp modelId="{01DE8B0C-B421-416D-AEC3-F46728773116}">
      <dsp:nvSpPr>
        <dsp:cNvPr id="0" name=""/>
        <dsp:cNvSpPr/>
      </dsp:nvSpPr>
      <dsp:spPr>
        <a:xfrm>
          <a:off x="72696" y="247180"/>
          <a:ext cx="824505" cy="824505"/>
        </a:xfrm>
        <a:prstGeom prst="ellipse">
          <a:avLst/>
        </a:prstGeom>
        <a:solidFill>
          <a:srgbClr val="129690"/>
        </a:solidFill>
        <a:ln w="25400" cap="flat" cmpd="sng" algn="ctr">
          <a:solidFill>
            <a:schemeClr val="accen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dsp:style>
    </dsp:sp>
    <dsp:sp modelId="{036161FA-444E-478F-A499-3A26F29E7406}">
      <dsp:nvSpPr>
        <dsp:cNvPr id="0" name=""/>
        <dsp:cNvSpPr/>
      </dsp:nvSpPr>
      <dsp:spPr>
        <a:xfrm>
          <a:off x="863115" y="1319208"/>
          <a:ext cx="4954806" cy="659604"/>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523561" tIns="71120" rIns="71120" bIns="71120" numCol="1" spcCol="1270" anchor="ctr" anchorCtr="0">
          <a:noAutofit/>
        </a:bodyPr>
        <a:lstStyle/>
        <a:p>
          <a:pPr marL="0" lvl="0" indent="0" algn="l" defTabSz="1244600">
            <a:lnSpc>
              <a:spcPct val="90000"/>
            </a:lnSpc>
            <a:spcBef>
              <a:spcPct val="0"/>
            </a:spcBef>
            <a:spcAft>
              <a:spcPct val="35000"/>
            </a:spcAft>
            <a:buNone/>
          </a:pPr>
          <a:r>
            <a:rPr lang="it-IT" sz="2800" b="0" i="1" kern="1200" dirty="0">
              <a:latin typeface="Neue Haas Grotesk Text Pro"/>
            </a:rPr>
            <a:t>Malnutrizione</a:t>
          </a:r>
        </a:p>
      </dsp:txBody>
      <dsp:txXfrm>
        <a:off x="863115" y="1319208"/>
        <a:ext cx="4954806" cy="659604"/>
      </dsp:txXfrm>
    </dsp:sp>
    <dsp:sp modelId="{4D27B8E7-0ED3-48D2-8110-2B0B37BCDF72}">
      <dsp:nvSpPr>
        <dsp:cNvPr id="0" name=""/>
        <dsp:cNvSpPr/>
      </dsp:nvSpPr>
      <dsp:spPr>
        <a:xfrm>
          <a:off x="450863" y="1236758"/>
          <a:ext cx="824505" cy="824505"/>
        </a:xfrm>
        <a:prstGeom prst="ellipse">
          <a:avLst/>
        </a:prstGeom>
        <a:solidFill>
          <a:schemeClr val="accent1">
            <a:lumMod val="60000"/>
            <a:lumOff val="40000"/>
          </a:schemeClr>
        </a:solidFill>
        <a:ln w="25400" cap="flat" cmpd="sng" algn="ctr">
          <a:solidFill>
            <a:schemeClr val="accen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dsp:style>
    </dsp:sp>
    <dsp:sp modelId="{38AEF609-BEDB-42D1-B357-1C32F36FF47E}">
      <dsp:nvSpPr>
        <dsp:cNvPr id="0" name=""/>
        <dsp:cNvSpPr/>
      </dsp:nvSpPr>
      <dsp:spPr>
        <a:xfrm>
          <a:off x="863115" y="2308786"/>
          <a:ext cx="4954806" cy="659604"/>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523561" tIns="71120" rIns="71120" bIns="71120" numCol="1" spcCol="1270" anchor="ctr" anchorCtr="0">
          <a:noAutofit/>
        </a:bodyPr>
        <a:lstStyle/>
        <a:p>
          <a:pPr marL="0" lvl="0" indent="0" algn="l" defTabSz="1244600">
            <a:lnSpc>
              <a:spcPct val="90000"/>
            </a:lnSpc>
            <a:spcBef>
              <a:spcPct val="0"/>
            </a:spcBef>
            <a:spcAft>
              <a:spcPct val="35000"/>
            </a:spcAft>
            <a:buNone/>
          </a:pPr>
          <a:r>
            <a:rPr lang="it-IT" sz="2800" b="0" i="1" kern="1200" dirty="0">
              <a:latin typeface="Neue Haas Grotesk Text Pro"/>
            </a:rPr>
            <a:t>Aspirazione</a:t>
          </a:r>
          <a:r>
            <a:rPr lang="it-IT" sz="3200" b="0" i="1" kern="1200" dirty="0">
              <a:latin typeface="Neue Haas Grotesk Text Pro"/>
            </a:rPr>
            <a:t> / </a:t>
          </a:r>
          <a:r>
            <a:rPr lang="it-IT" sz="2800" b="0" i="1" kern="1200" dirty="0">
              <a:latin typeface="Neue Haas Grotesk Text Pro"/>
            </a:rPr>
            <a:t>polmonite</a:t>
          </a:r>
        </a:p>
      </dsp:txBody>
      <dsp:txXfrm>
        <a:off x="863115" y="2308786"/>
        <a:ext cx="4954806" cy="659604"/>
      </dsp:txXfrm>
    </dsp:sp>
    <dsp:sp modelId="{F2713913-6EB6-4933-A410-242D57B905DB}">
      <dsp:nvSpPr>
        <dsp:cNvPr id="0" name=""/>
        <dsp:cNvSpPr/>
      </dsp:nvSpPr>
      <dsp:spPr>
        <a:xfrm>
          <a:off x="450863" y="2226336"/>
          <a:ext cx="824505" cy="824505"/>
        </a:xfrm>
        <a:prstGeom prst="ellipse">
          <a:avLst/>
        </a:prstGeom>
        <a:solidFill>
          <a:srgbClr val="9CF2EE"/>
        </a:solidFill>
        <a:ln w="25400" cap="flat" cmpd="sng" algn="ctr">
          <a:solidFill>
            <a:schemeClr val="accen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dsp:style>
    </dsp:sp>
    <dsp:sp modelId="{20F7B157-615B-4F92-8357-EB0CB9E84FBD}">
      <dsp:nvSpPr>
        <dsp:cNvPr id="0" name=""/>
        <dsp:cNvSpPr/>
      </dsp:nvSpPr>
      <dsp:spPr>
        <a:xfrm>
          <a:off x="484949" y="3298364"/>
          <a:ext cx="5332972" cy="659604"/>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523561" tIns="71120" rIns="71120" bIns="71120" numCol="1" spcCol="1270" anchor="ctr" anchorCtr="0">
          <a:noAutofit/>
        </a:bodyPr>
        <a:lstStyle/>
        <a:p>
          <a:pPr marL="0" lvl="0" indent="0" algn="l" defTabSz="1244600">
            <a:lnSpc>
              <a:spcPct val="90000"/>
            </a:lnSpc>
            <a:spcBef>
              <a:spcPct val="0"/>
            </a:spcBef>
            <a:spcAft>
              <a:spcPct val="35000"/>
            </a:spcAft>
            <a:buNone/>
          </a:pPr>
          <a:r>
            <a:rPr lang="it-IT" sz="2800" b="0" i="1" kern="1200" dirty="0">
              <a:latin typeface="Neue Haas Grotesk Text Pro"/>
            </a:rPr>
            <a:t>Ridotta</a:t>
          </a:r>
          <a:r>
            <a:rPr lang="it-IT" sz="3600" b="0" i="1" kern="1200" dirty="0">
              <a:latin typeface="Neue Haas Grotesk Text Pro"/>
            </a:rPr>
            <a:t> </a:t>
          </a:r>
          <a:r>
            <a:rPr lang="it-IT" sz="2800" b="0" i="1" kern="1200" dirty="0">
              <a:latin typeface="Neue Haas Grotesk Text Pro"/>
            </a:rPr>
            <a:t>qualità di vita</a:t>
          </a:r>
        </a:p>
      </dsp:txBody>
      <dsp:txXfrm>
        <a:off x="484949" y="3298364"/>
        <a:ext cx="5332972" cy="659604"/>
      </dsp:txXfrm>
    </dsp:sp>
    <dsp:sp modelId="{566B96E3-4774-44FD-8819-D6A155297C00}">
      <dsp:nvSpPr>
        <dsp:cNvPr id="0" name=""/>
        <dsp:cNvSpPr/>
      </dsp:nvSpPr>
      <dsp:spPr>
        <a:xfrm>
          <a:off x="72696" y="3215914"/>
          <a:ext cx="824505" cy="824505"/>
        </a:xfrm>
        <a:prstGeom prst="ellipse">
          <a:avLst/>
        </a:prstGeom>
        <a:solidFill>
          <a:schemeClr val="accent1">
            <a:lumMod val="20000"/>
            <a:lumOff val="80000"/>
          </a:schemeClr>
        </a:solidFill>
        <a:ln w="25400" cap="flat" cmpd="sng" algn="ctr">
          <a:solidFill>
            <a:schemeClr val="accen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DA5108-6E71-4977-AA58-C815AECA07F4}">
      <dsp:nvSpPr>
        <dsp:cNvPr id="0" name=""/>
        <dsp:cNvSpPr/>
      </dsp:nvSpPr>
      <dsp:spPr>
        <a:xfrm>
          <a:off x="667169" y="0"/>
          <a:ext cx="7561260" cy="313451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5E3C30-99AB-4CEF-A6B8-F173DD68DAA1}">
      <dsp:nvSpPr>
        <dsp:cNvPr id="0" name=""/>
        <dsp:cNvSpPr/>
      </dsp:nvSpPr>
      <dsp:spPr>
        <a:xfrm>
          <a:off x="3909" y="940356"/>
          <a:ext cx="1709188" cy="125380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it-IT" sz="1500" kern="1200"/>
            <a:t>Aumenta il rischio di infezioni</a:t>
          </a:r>
        </a:p>
      </dsp:txBody>
      <dsp:txXfrm>
        <a:off x="65115" y="1001562"/>
        <a:ext cx="1586776" cy="1131395"/>
      </dsp:txXfrm>
    </dsp:sp>
    <dsp:sp modelId="{5DBF880C-7E1D-4C57-AD3C-3286F33BCE4A}">
      <dsp:nvSpPr>
        <dsp:cNvPr id="0" name=""/>
        <dsp:cNvSpPr/>
      </dsp:nvSpPr>
      <dsp:spPr>
        <a:xfrm>
          <a:off x="1798557" y="940356"/>
          <a:ext cx="1709188" cy="125380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it-IT" sz="1500" kern="1200"/>
            <a:t>Aumenta il rischio di lesioni da pressione</a:t>
          </a:r>
        </a:p>
      </dsp:txBody>
      <dsp:txXfrm>
        <a:off x="1859763" y="1001562"/>
        <a:ext cx="1586776" cy="1131395"/>
      </dsp:txXfrm>
    </dsp:sp>
    <dsp:sp modelId="{F1274A50-DF50-4341-AB9C-7A407D81D760}">
      <dsp:nvSpPr>
        <dsp:cNvPr id="0" name=""/>
        <dsp:cNvSpPr/>
      </dsp:nvSpPr>
      <dsp:spPr>
        <a:xfrm>
          <a:off x="3593205" y="940356"/>
          <a:ext cx="1709188" cy="125380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it-IT" sz="1500" kern="1200"/>
            <a:t>Aumenta il tempo di degenza ospedaliera</a:t>
          </a:r>
        </a:p>
      </dsp:txBody>
      <dsp:txXfrm>
        <a:off x="3654411" y="1001562"/>
        <a:ext cx="1586776" cy="1131395"/>
      </dsp:txXfrm>
    </dsp:sp>
    <dsp:sp modelId="{50FC2891-B5E1-4CCE-B098-C829487B3888}">
      <dsp:nvSpPr>
        <dsp:cNvPr id="0" name=""/>
        <dsp:cNvSpPr/>
      </dsp:nvSpPr>
      <dsp:spPr>
        <a:xfrm>
          <a:off x="5387853" y="940356"/>
          <a:ext cx="1709188" cy="125380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it-IT" sz="1500" kern="1200"/>
            <a:t>Aumenta la durata di convalescenza di patologie acute</a:t>
          </a:r>
        </a:p>
      </dsp:txBody>
      <dsp:txXfrm>
        <a:off x="5449059" y="1001562"/>
        <a:ext cx="1586776" cy="1131395"/>
      </dsp:txXfrm>
    </dsp:sp>
    <dsp:sp modelId="{0A90ED3A-26B9-4455-A328-1BFFFC7DF070}">
      <dsp:nvSpPr>
        <dsp:cNvPr id="0" name=""/>
        <dsp:cNvSpPr/>
      </dsp:nvSpPr>
      <dsp:spPr>
        <a:xfrm>
          <a:off x="7182502" y="940356"/>
          <a:ext cx="1709188" cy="125380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it-IT" sz="1500" kern="1200"/>
            <a:t>Aumenta la mortalità</a:t>
          </a:r>
        </a:p>
      </dsp:txBody>
      <dsp:txXfrm>
        <a:off x="7243708" y="1001562"/>
        <a:ext cx="1586776" cy="1131395"/>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1"/>
            <a:ext cx="4277746" cy="338038"/>
          </a:xfrm>
          <a:prstGeom prst="rect">
            <a:avLst/>
          </a:prstGeom>
        </p:spPr>
        <p:txBody>
          <a:bodyPr vert="horz" lIns="83192" tIns="41596" rIns="83192" bIns="41596" rtlCol="0"/>
          <a:lstStyle>
            <a:lvl1pPr algn="l">
              <a:defRPr sz="1100"/>
            </a:lvl1pPr>
          </a:lstStyle>
          <a:p>
            <a:endParaRPr lang="it-IT"/>
          </a:p>
        </p:txBody>
      </p:sp>
      <p:sp>
        <p:nvSpPr>
          <p:cNvPr id="3" name="Segnaposto data 2"/>
          <p:cNvSpPr>
            <a:spLocks noGrp="1"/>
          </p:cNvSpPr>
          <p:nvPr>
            <p:ph type="dt" sz="quarter" idx="1"/>
          </p:nvPr>
        </p:nvSpPr>
        <p:spPr>
          <a:xfrm>
            <a:off x="5589671" y="1"/>
            <a:ext cx="4277746" cy="338038"/>
          </a:xfrm>
          <a:prstGeom prst="rect">
            <a:avLst/>
          </a:prstGeom>
        </p:spPr>
        <p:txBody>
          <a:bodyPr vert="horz" lIns="83192" tIns="41596" rIns="83192" bIns="41596" rtlCol="0"/>
          <a:lstStyle>
            <a:lvl1pPr algn="r">
              <a:defRPr sz="1100"/>
            </a:lvl1pPr>
          </a:lstStyle>
          <a:p>
            <a:fld id="{A96F9BEC-F095-4105-9981-1AED1B73B4D9}" type="datetimeFigureOut">
              <a:rPr lang="it-IT" smtClean="0"/>
              <a:pPr/>
              <a:t>27/05/2025</a:t>
            </a:fld>
            <a:endParaRPr lang="it-IT"/>
          </a:p>
        </p:txBody>
      </p:sp>
      <p:sp>
        <p:nvSpPr>
          <p:cNvPr id="4" name="Segnaposto piè di pagina 3"/>
          <p:cNvSpPr>
            <a:spLocks noGrp="1"/>
          </p:cNvSpPr>
          <p:nvPr>
            <p:ph type="ftr" sz="quarter" idx="2"/>
          </p:nvPr>
        </p:nvSpPr>
        <p:spPr>
          <a:xfrm>
            <a:off x="0" y="6397725"/>
            <a:ext cx="4277746" cy="338038"/>
          </a:xfrm>
          <a:prstGeom prst="rect">
            <a:avLst/>
          </a:prstGeom>
        </p:spPr>
        <p:txBody>
          <a:bodyPr vert="horz" lIns="83192" tIns="41596" rIns="83192" bIns="41596" rtlCol="0" anchor="b"/>
          <a:lstStyle>
            <a:lvl1pPr algn="l">
              <a:defRPr sz="1100"/>
            </a:lvl1pPr>
          </a:lstStyle>
          <a:p>
            <a:endParaRPr lang="it-IT"/>
          </a:p>
        </p:txBody>
      </p:sp>
      <p:sp>
        <p:nvSpPr>
          <p:cNvPr id="5" name="Segnaposto numero diapositiva 4"/>
          <p:cNvSpPr>
            <a:spLocks noGrp="1"/>
          </p:cNvSpPr>
          <p:nvPr>
            <p:ph type="sldNum" sz="quarter" idx="3"/>
          </p:nvPr>
        </p:nvSpPr>
        <p:spPr>
          <a:xfrm>
            <a:off x="5589671" y="6397725"/>
            <a:ext cx="4277746" cy="338038"/>
          </a:xfrm>
          <a:prstGeom prst="rect">
            <a:avLst/>
          </a:prstGeom>
        </p:spPr>
        <p:txBody>
          <a:bodyPr vert="horz" lIns="83192" tIns="41596" rIns="83192" bIns="41596" rtlCol="0" anchor="b"/>
          <a:lstStyle>
            <a:lvl1pPr algn="r">
              <a:defRPr sz="1100"/>
            </a:lvl1pPr>
          </a:lstStyle>
          <a:p>
            <a:fld id="{FFA99EEF-17C7-48C1-B332-3B2BD936F5A2}" type="slidenum">
              <a:rPr lang="it-IT" smtClean="0"/>
              <a:pPr/>
              <a:t>‹N›</a:t>
            </a:fld>
            <a:endParaRPr lang="it-IT"/>
          </a:p>
        </p:txBody>
      </p:sp>
    </p:spTree>
    <p:extLst>
      <p:ext uri="{BB962C8B-B14F-4D97-AF65-F5344CB8AC3E}">
        <p14:creationId xmlns:p14="http://schemas.microsoft.com/office/powerpoint/2010/main" val="34441294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1"/>
            <a:ext cx="4277746" cy="338038"/>
          </a:xfrm>
          <a:prstGeom prst="rect">
            <a:avLst/>
          </a:prstGeom>
        </p:spPr>
        <p:txBody>
          <a:bodyPr vert="horz" lIns="83192" tIns="41596" rIns="83192" bIns="41596" rtlCol="0"/>
          <a:lstStyle>
            <a:lvl1pPr algn="l">
              <a:defRPr sz="1100"/>
            </a:lvl1pPr>
          </a:lstStyle>
          <a:p>
            <a:endParaRPr lang="it-IT"/>
          </a:p>
        </p:txBody>
      </p:sp>
      <p:sp>
        <p:nvSpPr>
          <p:cNvPr id="3" name="Segnaposto data 2"/>
          <p:cNvSpPr>
            <a:spLocks noGrp="1"/>
          </p:cNvSpPr>
          <p:nvPr>
            <p:ph type="dt" idx="1"/>
          </p:nvPr>
        </p:nvSpPr>
        <p:spPr>
          <a:xfrm>
            <a:off x="5589671" y="1"/>
            <a:ext cx="4277746" cy="338038"/>
          </a:xfrm>
          <a:prstGeom prst="rect">
            <a:avLst/>
          </a:prstGeom>
        </p:spPr>
        <p:txBody>
          <a:bodyPr vert="horz" lIns="83192" tIns="41596" rIns="83192" bIns="41596" rtlCol="0"/>
          <a:lstStyle>
            <a:lvl1pPr algn="r">
              <a:defRPr sz="1100"/>
            </a:lvl1pPr>
          </a:lstStyle>
          <a:p>
            <a:fld id="{094A21E2-228B-406E-98B5-FB09B25E78C3}" type="datetimeFigureOut">
              <a:rPr lang="it-IT" smtClean="0"/>
              <a:pPr/>
              <a:t>27/05/2025</a:t>
            </a:fld>
            <a:endParaRPr lang="it-IT"/>
          </a:p>
        </p:txBody>
      </p:sp>
      <p:sp>
        <p:nvSpPr>
          <p:cNvPr id="4" name="Segnaposto immagine diapositiva 3"/>
          <p:cNvSpPr>
            <a:spLocks noGrp="1" noRot="1" noChangeAspect="1"/>
          </p:cNvSpPr>
          <p:nvPr>
            <p:ph type="sldImg" idx="2"/>
          </p:nvPr>
        </p:nvSpPr>
        <p:spPr>
          <a:xfrm>
            <a:off x="2914650" y="841375"/>
            <a:ext cx="4040188" cy="2273300"/>
          </a:xfrm>
          <a:prstGeom prst="rect">
            <a:avLst/>
          </a:prstGeom>
          <a:noFill/>
          <a:ln w="12700">
            <a:solidFill>
              <a:prstClr val="black"/>
            </a:solidFill>
          </a:ln>
        </p:spPr>
        <p:txBody>
          <a:bodyPr vert="horz" lIns="83192" tIns="41596" rIns="83192" bIns="41596" rtlCol="0" anchor="ctr"/>
          <a:lstStyle/>
          <a:p>
            <a:endParaRPr lang="it-IT"/>
          </a:p>
        </p:txBody>
      </p:sp>
      <p:sp>
        <p:nvSpPr>
          <p:cNvPr id="5" name="Segnaposto note 4"/>
          <p:cNvSpPr>
            <a:spLocks noGrp="1"/>
          </p:cNvSpPr>
          <p:nvPr>
            <p:ph type="body" sz="quarter" idx="3"/>
          </p:nvPr>
        </p:nvSpPr>
        <p:spPr>
          <a:xfrm>
            <a:off x="986535" y="3241368"/>
            <a:ext cx="7896419" cy="2652300"/>
          </a:xfrm>
          <a:prstGeom prst="rect">
            <a:avLst/>
          </a:prstGeom>
        </p:spPr>
        <p:txBody>
          <a:bodyPr vert="horz" lIns="83192" tIns="41596" rIns="83192" bIns="41596"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6397725"/>
            <a:ext cx="4277746" cy="338038"/>
          </a:xfrm>
          <a:prstGeom prst="rect">
            <a:avLst/>
          </a:prstGeom>
        </p:spPr>
        <p:txBody>
          <a:bodyPr vert="horz" lIns="83192" tIns="41596" rIns="83192" bIns="41596" rtlCol="0" anchor="b"/>
          <a:lstStyle>
            <a:lvl1pPr algn="l">
              <a:defRPr sz="1100"/>
            </a:lvl1pPr>
          </a:lstStyle>
          <a:p>
            <a:endParaRPr lang="it-IT"/>
          </a:p>
        </p:txBody>
      </p:sp>
      <p:sp>
        <p:nvSpPr>
          <p:cNvPr id="7" name="Segnaposto numero diapositiva 6"/>
          <p:cNvSpPr>
            <a:spLocks noGrp="1"/>
          </p:cNvSpPr>
          <p:nvPr>
            <p:ph type="sldNum" sz="quarter" idx="5"/>
          </p:nvPr>
        </p:nvSpPr>
        <p:spPr>
          <a:xfrm>
            <a:off x="5589671" y="6397725"/>
            <a:ext cx="4277746" cy="338038"/>
          </a:xfrm>
          <a:prstGeom prst="rect">
            <a:avLst/>
          </a:prstGeom>
        </p:spPr>
        <p:txBody>
          <a:bodyPr vert="horz" lIns="83192" tIns="41596" rIns="83192" bIns="41596" rtlCol="0" anchor="b"/>
          <a:lstStyle>
            <a:lvl1pPr algn="r">
              <a:defRPr sz="1100"/>
            </a:lvl1pPr>
          </a:lstStyle>
          <a:p>
            <a:fld id="{FA7919BB-5A9A-437D-8812-980A1017B3C5}" type="slidenum">
              <a:rPr lang="it-IT" smtClean="0"/>
              <a:pPr/>
              <a:t>‹N›</a:t>
            </a:fld>
            <a:endParaRPr lang="it-IT"/>
          </a:p>
        </p:txBody>
      </p:sp>
    </p:spTree>
    <p:extLst>
      <p:ext uri="{BB962C8B-B14F-4D97-AF65-F5344CB8AC3E}">
        <p14:creationId xmlns:p14="http://schemas.microsoft.com/office/powerpoint/2010/main" val="4250795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Inizio presentandovi questo documento, elaborato da una comunità internazionale di esperti,</a:t>
            </a:r>
            <a:r>
              <a:rPr lang="it-IT" baseline="0" dirty="0"/>
              <a:t> con l’obiettivo di standardizzare la terminologia riguardo alle consistenze della dieta per disfagia. Infatti molto spesso si utilizzano termini diversi per indicare la stessa consistenza (CREMOSO, FRULLATO, MORBIDO, SEMILIQUIDO), creando confusione tra gli operatori stessi e ai pazienti. </a:t>
            </a:r>
          </a:p>
          <a:p>
            <a:r>
              <a:rPr lang="it-IT" baseline="0" dirty="0"/>
              <a:t>In questo documento vengono presentati i vari livelli  per bevande e alimenti definendone il nome e le caratteristiche distintive. Per standardizzare le consistenze sono stati utilizzati vari test, tra cui velocità di scorrimento attraverso una siringa, gocciolamento dal cucchiaio o dalla forchetta, specifici per ogni livello. </a:t>
            </a:r>
            <a:endParaRPr lang="it-IT" dirty="0"/>
          </a:p>
        </p:txBody>
      </p:sp>
      <p:sp>
        <p:nvSpPr>
          <p:cNvPr id="4" name="Segnaposto numero diapositiva 3"/>
          <p:cNvSpPr>
            <a:spLocks noGrp="1"/>
          </p:cNvSpPr>
          <p:nvPr>
            <p:ph type="sldNum" sz="quarter" idx="10"/>
          </p:nvPr>
        </p:nvSpPr>
        <p:spPr/>
        <p:txBody>
          <a:bodyPr/>
          <a:lstStyle/>
          <a:p>
            <a:fld id="{FA7919BB-5A9A-437D-8812-980A1017B3C5}" type="slidenum">
              <a:rPr lang="it-IT" smtClean="0"/>
              <a:pPr/>
              <a:t>2</a:t>
            </a:fld>
            <a:endParaRPr lang="it-IT"/>
          </a:p>
        </p:txBody>
      </p:sp>
    </p:spTree>
    <p:extLst>
      <p:ext uri="{BB962C8B-B14F-4D97-AF65-F5344CB8AC3E}">
        <p14:creationId xmlns:p14="http://schemas.microsoft.com/office/powerpoint/2010/main" val="42276485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Nb</a:t>
            </a:r>
            <a:r>
              <a:rPr lang="it-IT" dirty="0"/>
              <a:t>: quelli a base di amido di mais sono più ricchi in</a:t>
            </a:r>
            <a:r>
              <a:rPr lang="it-IT" baseline="0" dirty="0"/>
              <a:t> carboidrati e ne serve di più per addensare 5 g contro 1,2 circa dello </a:t>
            </a:r>
            <a:r>
              <a:rPr lang="it-IT" baseline="0" dirty="0" err="1"/>
              <a:t>xanthan</a:t>
            </a:r>
            <a:endParaRPr lang="it-IT" dirty="0"/>
          </a:p>
        </p:txBody>
      </p:sp>
      <p:sp>
        <p:nvSpPr>
          <p:cNvPr id="4" name="Segnaposto numero diapositiva 3"/>
          <p:cNvSpPr>
            <a:spLocks noGrp="1"/>
          </p:cNvSpPr>
          <p:nvPr>
            <p:ph type="sldNum" sz="quarter" idx="5"/>
          </p:nvPr>
        </p:nvSpPr>
        <p:spPr/>
        <p:txBody>
          <a:bodyPr/>
          <a:lstStyle/>
          <a:p>
            <a:fld id="{FA7919BB-5A9A-437D-8812-980A1017B3C5}" type="slidenum">
              <a:rPr lang="it-IT" smtClean="0"/>
              <a:pPr/>
              <a:t>12</a:t>
            </a:fld>
            <a:endParaRPr lang="it-IT"/>
          </a:p>
        </p:txBody>
      </p:sp>
    </p:spTree>
    <p:extLst>
      <p:ext uri="{BB962C8B-B14F-4D97-AF65-F5344CB8AC3E}">
        <p14:creationId xmlns:p14="http://schemas.microsoft.com/office/powerpoint/2010/main" val="343796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Arrivando quindi a parlare del nostro dietetico ospedaliero, cambiato di recente, abbiamo a disposizione 3 livelli</a:t>
            </a:r>
            <a:r>
              <a:rPr lang="it-IT" baseline="0" dirty="0"/>
              <a:t> di consistenze diversi: le diete cremose, previste in 4 varianti a seconda delle caratteristiche del paziente, le diete morbide, previste in 2 varianti, e la dieta solida.</a:t>
            </a:r>
          </a:p>
          <a:p>
            <a:endParaRPr lang="it-IT" dirty="0"/>
          </a:p>
        </p:txBody>
      </p:sp>
      <p:sp>
        <p:nvSpPr>
          <p:cNvPr id="4" name="Segnaposto numero diapositiva 3"/>
          <p:cNvSpPr>
            <a:spLocks noGrp="1"/>
          </p:cNvSpPr>
          <p:nvPr>
            <p:ph type="sldNum" sz="quarter" idx="10"/>
          </p:nvPr>
        </p:nvSpPr>
        <p:spPr/>
        <p:txBody>
          <a:bodyPr/>
          <a:lstStyle/>
          <a:p>
            <a:fld id="{FA7919BB-5A9A-437D-8812-980A1017B3C5}" type="slidenum">
              <a:rPr lang="it-IT" smtClean="0"/>
              <a:pPr/>
              <a:t>13</a:t>
            </a:fld>
            <a:endParaRPr lang="it-IT"/>
          </a:p>
        </p:txBody>
      </p:sp>
    </p:spTree>
    <p:extLst>
      <p:ext uri="{BB962C8B-B14F-4D97-AF65-F5344CB8AC3E}">
        <p14:creationId xmlns:p14="http://schemas.microsoft.com/office/powerpoint/2010/main" val="29524954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Se la dieta non viene preparata,</a:t>
            </a:r>
            <a:r>
              <a:rPr lang="it-IT" baseline="0" dirty="0"/>
              <a:t> somministrata e monitorata correttamente può portare a diverse «complicanze».</a:t>
            </a:r>
            <a:endParaRPr lang="it-IT" dirty="0"/>
          </a:p>
        </p:txBody>
      </p:sp>
      <p:sp>
        <p:nvSpPr>
          <p:cNvPr id="4" name="Segnaposto numero diapositiva 3"/>
          <p:cNvSpPr>
            <a:spLocks noGrp="1"/>
          </p:cNvSpPr>
          <p:nvPr>
            <p:ph type="sldNum" sz="quarter" idx="10"/>
          </p:nvPr>
        </p:nvSpPr>
        <p:spPr/>
        <p:txBody>
          <a:bodyPr/>
          <a:lstStyle/>
          <a:p>
            <a:fld id="{FA7919BB-5A9A-437D-8812-980A1017B3C5}" type="slidenum">
              <a:rPr lang="it-IT" smtClean="0"/>
              <a:pPr/>
              <a:t>15</a:t>
            </a:fld>
            <a:endParaRPr lang="it-IT"/>
          </a:p>
        </p:txBody>
      </p:sp>
    </p:spTree>
    <p:extLst>
      <p:ext uri="{BB962C8B-B14F-4D97-AF65-F5344CB8AC3E}">
        <p14:creationId xmlns:p14="http://schemas.microsoft.com/office/powerpoint/2010/main" val="32722944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defTabSz="831921">
              <a:defRPr/>
            </a:pPr>
            <a:r>
              <a:rPr lang="it-IT" sz="1100" spc="-1" dirty="0">
                <a:latin typeface="Arial"/>
              </a:rPr>
              <a:t>La malnutrizione è un grosso problema nel paziente ospedalizzato. Alcuni pazienti arrivano già malnutriti, altri lo diventano proprio durante la degenza ospedaliera per una nutrizione inadeguata. </a:t>
            </a:r>
          </a:p>
          <a:p>
            <a:pPr defTabSz="831921">
              <a:defRPr/>
            </a:pPr>
            <a:r>
              <a:rPr lang="it-IT" sz="1100" spc="-1" dirty="0">
                <a:latin typeface="Arial"/>
              </a:rPr>
              <a:t>È importante riconoscerla e trattarla perché aumenta il rischio di infezioni… Se poi il paziente è malnutrito la sua capacità di recupero legata anche alla deglutizione sarà molto più lenta, instaurando un ricolo vizioso che porta ad un aumento del tempo della degenza e aumento della mortalità. </a:t>
            </a:r>
          </a:p>
        </p:txBody>
      </p:sp>
      <p:sp>
        <p:nvSpPr>
          <p:cNvPr id="4" name="Segnaposto numero diapositiva 3"/>
          <p:cNvSpPr>
            <a:spLocks noGrp="1"/>
          </p:cNvSpPr>
          <p:nvPr>
            <p:ph type="sldNum" sz="quarter" idx="10"/>
          </p:nvPr>
        </p:nvSpPr>
        <p:spPr/>
        <p:txBody>
          <a:bodyPr/>
          <a:lstStyle/>
          <a:p>
            <a:fld id="{FA7919BB-5A9A-437D-8812-980A1017B3C5}" type="slidenum">
              <a:rPr lang="it-IT" smtClean="0"/>
              <a:pPr/>
              <a:t>16</a:t>
            </a:fld>
            <a:endParaRPr lang="it-IT"/>
          </a:p>
        </p:txBody>
      </p:sp>
    </p:spTree>
    <p:extLst>
      <p:ext uri="{BB962C8B-B14F-4D97-AF65-F5344CB8AC3E}">
        <p14:creationId xmlns:p14="http://schemas.microsoft.com/office/powerpoint/2010/main" val="42119298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È fondamentale il passaggio delle informazioni: l’</a:t>
            </a:r>
            <a:r>
              <a:rPr lang="it-IT" dirty="0" err="1"/>
              <a:t>oss</a:t>
            </a:r>
            <a:r>
              <a:rPr lang="it-IT" dirty="0"/>
              <a:t> che ritira il vassoio e compila il diario alimentare se nota un introito</a:t>
            </a:r>
            <a:r>
              <a:rPr lang="it-IT" baseline="0" dirty="0"/>
              <a:t> scarso per qualche giorno di seguito DEVE riferire all’infermiere, che a sua volta riferirà al medico! </a:t>
            </a:r>
            <a:endParaRPr lang="it-IT" dirty="0"/>
          </a:p>
        </p:txBody>
      </p:sp>
      <p:sp>
        <p:nvSpPr>
          <p:cNvPr id="4" name="Segnaposto numero diapositiva 3"/>
          <p:cNvSpPr>
            <a:spLocks noGrp="1"/>
          </p:cNvSpPr>
          <p:nvPr>
            <p:ph type="sldNum" sz="quarter" idx="10"/>
          </p:nvPr>
        </p:nvSpPr>
        <p:spPr/>
        <p:txBody>
          <a:bodyPr/>
          <a:lstStyle/>
          <a:p>
            <a:fld id="{FA7919BB-5A9A-437D-8812-980A1017B3C5}" type="slidenum">
              <a:rPr lang="it-IT" smtClean="0"/>
              <a:pPr/>
              <a:t>17</a:t>
            </a:fld>
            <a:endParaRPr lang="it-IT"/>
          </a:p>
        </p:txBody>
      </p:sp>
    </p:spTree>
    <p:extLst>
      <p:ext uri="{BB962C8B-B14F-4D97-AF65-F5344CB8AC3E}">
        <p14:creationId xmlns:p14="http://schemas.microsoft.com/office/powerpoint/2010/main" val="320220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Partendo dalle bevande</a:t>
            </a:r>
            <a:r>
              <a:rPr lang="it-IT" baseline="0" dirty="0"/>
              <a:t> troviamo alla base i liquidi puri, a seguire il primo livello chiamato «leggermente denso» e successivamente il secondo livello definito « moderatamente denso». Quello che contraddistingue questi livello è la quantità di prodotto che fuoriesce prendendo una siringa contenente 10 ml in 10 secondi. </a:t>
            </a:r>
            <a:r>
              <a:rPr lang="it-IT" baseline="0" dirty="0" err="1"/>
              <a:t>Ovvimanete</a:t>
            </a:r>
            <a:r>
              <a:rPr lang="it-IT" baseline="0" dirty="0"/>
              <a:t> il primo scorrerà completamente, dall’ultimo avremmo una parte di liquido che rimane nella siringa. </a:t>
            </a:r>
            <a:endParaRPr lang="it-IT" dirty="0"/>
          </a:p>
          <a:p>
            <a:endParaRPr lang="it-IT" dirty="0"/>
          </a:p>
          <a:p>
            <a:r>
              <a:rPr lang="it-IT" dirty="0"/>
              <a:t>10 ml in 10 sec,</a:t>
            </a:r>
            <a:r>
              <a:rPr lang="it-IT" baseline="0" dirty="0"/>
              <a:t> si valuta la quantità di prodotto fuoriuscito</a:t>
            </a:r>
            <a:endParaRPr lang="it-IT" dirty="0"/>
          </a:p>
        </p:txBody>
      </p:sp>
      <p:sp>
        <p:nvSpPr>
          <p:cNvPr id="4" name="Segnaposto numero diapositiva 3"/>
          <p:cNvSpPr>
            <a:spLocks noGrp="1"/>
          </p:cNvSpPr>
          <p:nvPr>
            <p:ph type="sldNum" sz="quarter" idx="10"/>
          </p:nvPr>
        </p:nvSpPr>
        <p:spPr/>
        <p:txBody>
          <a:bodyPr/>
          <a:lstStyle/>
          <a:p>
            <a:fld id="{FA7919BB-5A9A-437D-8812-980A1017B3C5}" type="slidenum">
              <a:rPr lang="it-IT" smtClean="0"/>
              <a:pPr/>
              <a:t>3</a:t>
            </a:fld>
            <a:endParaRPr lang="it-IT"/>
          </a:p>
        </p:txBody>
      </p:sp>
    </p:spTree>
    <p:extLst>
      <p:ext uri="{BB962C8B-B14F-4D97-AF65-F5344CB8AC3E}">
        <p14:creationId xmlns:p14="http://schemas.microsoft.com/office/powerpoint/2010/main" val="3591950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Passiamo</a:t>
            </a:r>
            <a:r>
              <a:rPr lang="it-IT" baseline="0" dirty="0"/>
              <a:t> poi al livello 3 e 4: sciropposo/denso e cremoso/molto denso. In questi livelli bevande e alimenti si sovrappongono, devono cioè avere la stessa consistenza. Gli alimenti rappresentativi di questi livelli sono quelli che si possono frullare, hanno con consistenza omogena, e sono gli stessi per entrambi. Quello che cambia è la consistenza. </a:t>
            </a:r>
            <a:endParaRPr lang="it-IT" dirty="0"/>
          </a:p>
          <a:p>
            <a:endParaRPr lang="it-IT" dirty="0"/>
          </a:p>
          <a:p>
            <a:r>
              <a:rPr lang="it-IT" dirty="0"/>
              <a:t>Sciropposo: il cibo gocciola lentamente dai rebbi della forchetta, si versa facilmente dal cucchiaio se inclinato.</a:t>
            </a:r>
          </a:p>
          <a:p>
            <a:r>
              <a:rPr lang="it-IT" dirty="0"/>
              <a:t>Cremoso: alla pressione della forchetta il campione ne conserva l’impronta.</a:t>
            </a:r>
            <a:r>
              <a:rPr lang="it-IT" baseline="0" dirty="0"/>
              <a:t> Il cibo resta ammucchiato sulla forchetta e una leggera quantità può fluire attraverso i rebbi.</a:t>
            </a:r>
            <a:endParaRPr lang="it-IT" dirty="0"/>
          </a:p>
        </p:txBody>
      </p:sp>
      <p:sp>
        <p:nvSpPr>
          <p:cNvPr id="4" name="Segnaposto numero diapositiva 3"/>
          <p:cNvSpPr>
            <a:spLocks noGrp="1"/>
          </p:cNvSpPr>
          <p:nvPr>
            <p:ph type="sldNum" sz="quarter" idx="10"/>
          </p:nvPr>
        </p:nvSpPr>
        <p:spPr/>
        <p:txBody>
          <a:bodyPr/>
          <a:lstStyle/>
          <a:p>
            <a:fld id="{FA7919BB-5A9A-437D-8812-980A1017B3C5}" type="slidenum">
              <a:rPr lang="it-IT" smtClean="0"/>
              <a:pPr/>
              <a:t>4</a:t>
            </a:fld>
            <a:endParaRPr lang="it-IT"/>
          </a:p>
        </p:txBody>
      </p:sp>
    </p:spTree>
    <p:extLst>
      <p:ext uri="{BB962C8B-B14F-4D97-AF65-F5344CB8AC3E}">
        <p14:creationId xmlns:p14="http://schemas.microsoft.com/office/powerpoint/2010/main" val="1041446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Infine arriviamo agli alimenti del 5 livello e 6 livello, rispettivamente</a:t>
            </a:r>
            <a:r>
              <a:rPr lang="it-IT" baseline="0" dirty="0"/>
              <a:t> tritato finemente umido e tenero/spezzettato. Il. 7 livello rappresenta gli alimenti normali. In entrambi i casi è richiesta la masticazione, ma mentre nel livello 5 sono previsti piccoli grumi (es carne macinata), nel livello successivo le dimensioni sono in relazione a età e abilità del paziente (es. pesce cotto e morbido da spezzare con una forchetta). </a:t>
            </a:r>
            <a:endParaRPr lang="it-IT" dirty="0"/>
          </a:p>
        </p:txBody>
      </p:sp>
      <p:sp>
        <p:nvSpPr>
          <p:cNvPr id="4" name="Segnaposto numero diapositiva 3"/>
          <p:cNvSpPr>
            <a:spLocks noGrp="1"/>
          </p:cNvSpPr>
          <p:nvPr>
            <p:ph type="sldNum" sz="quarter" idx="10"/>
          </p:nvPr>
        </p:nvSpPr>
        <p:spPr/>
        <p:txBody>
          <a:bodyPr/>
          <a:lstStyle/>
          <a:p>
            <a:fld id="{FA7919BB-5A9A-437D-8812-980A1017B3C5}" type="slidenum">
              <a:rPr lang="it-IT" smtClean="0"/>
              <a:pPr/>
              <a:t>5</a:t>
            </a:fld>
            <a:endParaRPr lang="it-IT"/>
          </a:p>
        </p:txBody>
      </p:sp>
    </p:spTree>
    <p:extLst>
      <p:ext uri="{BB962C8B-B14F-4D97-AF65-F5344CB8AC3E}">
        <p14:creationId xmlns:p14="http://schemas.microsoft.com/office/powerpoint/2010/main" val="36393500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A7919BB-5A9A-437D-8812-980A1017B3C5}" type="slidenum">
              <a:rPr lang="it-IT" smtClean="0"/>
              <a:pPr/>
              <a:t>6</a:t>
            </a:fld>
            <a:endParaRPr lang="it-IT"/>
          </a:p>
        </p:txBody>
      </p:sp>
    </p:spTree>
    <p:extLst>
      <p:ext uri="{BB962C8B-B14F-4D97-AF65-F5344CB8AC3E}">
        <p14:creationId xmlns:p14="http://schemas.microsoft.com/office/powerpoint/2010/main" val="3639350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indent="0">
              <a:buNone/>
            </a:pPr>
            <a:r>
              <a:rPr lang="it-IT" sz="1200" dirty="0"/>
              <a:t>Perché questi test sono importanti</a:t>
            </a:r>
          </a:p>
          <a:p>
            <a:pPr marL="0" indent="0">
              <a:buNone/>
            </a:pPr>
            <a:r>
              <a:rPr lang="it-IT" sz="1200" dirty="0"/>
              <a:t>	•	Riducono il rischio di aspirazione e soffocamento.</a:t>
            </a:r>
          </a:p>
          <a:p>
            <a:pPr marL="0" indent="0">
              <a:buNone/>
            </a:pPr>
            <a:r>
              <a:rPr lang="it-IT" sz="1200" dirty="0"/>
              <a:t>	•	Garantiscono uniformità tra chi prepara e chi somministra.</a:t>
            </a:r>
          </a:p>
          <a:p>
            <a:pPr marL="0" indent="0">
              <a:buNone/>
            </a:pPr>
            <a:r>
              <a:rPr lang="it-IT" sz="1200" dirty="0"/>
              <a:t>	•	Facilitano l’educazione di familiari e operatori non sanitari.</a:t>
            </a:r>
          </a:p>
          <a:p>
            <a:endParaRPr lang="it-IT" dirty="0"/>
          </a:p>
        </p:txBody>
      </p:sp>
      <p:sp>
        <p:nvSpPr>
          <p:cNvPr id="4" name="Segnaposto numero diapositiva 3"/>
          <p:cNvSpPr>
            <a:spLocks noGrp="1"/>
          </p:cNvSpPr>
          <p:nvPr>
            <p:ph type="sldNum" sz="quarter" idx="5"/>
          </p:nvPr>
        </p:nvSpPr>
        <p:spPr/>
        <p:txBody>
          <a:bodyPr/>
          <a:lstStyle/>
          <a:p>
            <a:fld id="{FA7919BB-5A9A-437D-8812-980A1017B3C5}" type="slidenum">
              <a:rPr lang="it-IT" smtClean="0"/>
              <a:pPr/>
              <a:t>7</a:t>
            </a:fld>
            <a:endParaRPr lang="it-IT"/>
          </a:p>
        </p:txBody>
      </p:sp>
    </p:spTree>
    <p:extLst>
      <p:ext uri="{BB962C8B-B14F-4D97-AF65-F5344CB8AC3E}">
        <p14:creationId xmlns:p14="http://schemas.microsoft.com/office/powerpoint/2010/main" val="2469374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FA7919BB-5A9A-437D-8812-980A1017B3C5}" type="slidenum">
              <a:rPr lang="it-IT" smtClean="0"/>
              <a:pPr/>
              <a:t>8</a:t>
            </a:fld>
            <a:endParaRPr lang="it-IT"/>
          </a:p>
        </p:txBody>
      </p:sp>
    </p:spTree>
    <p:extLst>
      <p:ext uri="{BB962C8B-B14F-4D97-AF65-F5344CB8AC3E}">
        <p14:creationId xmlns:p14="http://schemas.microsoft.com/office/powerpoint/2010/main" val="3437964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t>Per aumentare la densità proteica può essere utile aggiungere: • latte in polvere all’acqua, al brodo e allo stesso latte oppure utilizzato nella preparazione di zuppe, salse, puree di patate o di verdure, ma anche di dolci al cucchiaio, creme, frullati con frutta e/o con biscotti; • formaggio grattugiato ai primi piatti, al purè di patate, alle uova strapazzate, alle frittate, alle polpette o al polpettone di carne; • uova, tuorlo o albume (freschi o in polvere) nelle preparazioni in cui ciò sia possibile e gustoso. Per aumentare la densità energetica può essere utile aggiungere: • panna (liquida o spray) • formaggi spalmabili/cremosi (es.: mascarpone) • burro o margarina alle verdure, alle preparazioni a base di patate o di uova, carne, tonno, legumi • maionese o altre salse (es.: al formaggio, tonnata…) per accompagnare secondi piatti e verdure • confetture o marmellate, miele o sciroppo di zucchero.</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5"/>
          </p:nvPr>
        </p:nvSpPr>
        <p:spPr/>
        <p:txBody>
          <a:bodyPr/>
          <a:lstStyle/>
          <a:p>
            <a:fld id="{FA7919BB-5A9A-437D-8812-980A1017B3C5}" type="slidenum">
              <a:rPr lang="it-IT" smtClean="0"/>
              <a:pPr/>
              <a:t>9</a:t>
            </a:fld>
            <a:endParaRPr lang="it-IT"/>
          </a:p>
        </p:txBody>
      </p:sp>
    </p:spTree>
    <p:extLst>
      <p:ext uri="{BB962C8B-B14F-4D97-AF65-F5344CB8AC3E}">
        <p14:creationId xmlns:p14="http://schemas.microsoft.com/office/powerpoint/2010/main" val="343796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FA7919BB-5A9A-437D-8812-980A1017B3C5}" type="slidenum">
              <a:rPr lang="it-IT" smtClean="0"/>
              <a:pPr/>
              <a:t>10</a:t>
            </a:fld>
            <a:endParaRPr lang="it-IT"/>
          </a:p>
        </p:txBody>
      </p:sp>
    </p:spTree>
    <p:extLst>
      <p:ext uri="{BB962C8B-B14F-4D97-AF65-F5344CB8AC3E}">
        <p14:creationId xmlns:p14="http://schemas.microsoft.com/office/powerpoint/2010/main" val="3437964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28" name="PlaceHolder 2"/>
          <p:cNvSpPr>
            <a:spLocks noGrp="1"/>
          </p:cNvSpPr>
          <p:nvPr>
            <p:ph type="body"/>
          </p:nvPr>
        </p:nvSpPr>
        <p:spPr>
          <a:xfrm>
            <a:off x="1069920" y="2139840"/>
            <a:ext cx="88833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29" name="PlaceHolder 3"/>
          <p:cNvSpPr>
            <a:spLocks noGrp="1"/>
          </p:cNvSpPr>
          <p:nvPr>
            <p:ph type="body"/>
          </p:nvPr>
        </p:nvSpPr>
        <p:spPr>
          <a:xfrm>
            <a:off x="1069920" y="4060800"/>
            <a:ext cx="88833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31" name="PlaceHolder 2"/>
          <p:cNvSpPr>
            <a:spLocks noGrp="1"/>
          </p:cNvSpPr>
          <p:nvPr>
            <p:ph type="body"/>
          </p:nvPr>
        </p:nvSpPr>
        <p:spPr>
          <a:xfrm>
            <a:off x="1069920" y="213984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32" name="PlaceHolder 3"/>
          <p:cNvSpPr>
            <a:spLocks noGrp="1"/>
          </p:cNvSpPr>
          <p:nvPr>
            <p:ph type="body"/>
          </p:nvPr>
        </p:nvSpPr>
        <p:spPr>
          <a:xfrm>
            <a:off x="5621760" y="213984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33" name="PlaceHolder 4"/>
          <p:cNvSpPr>
            <a:spLocks noGrp="1"/>
          </p:cNvSpPr>
          <p:nvPr>
            <p:ph type="body"/>
          </p:nvPr>
        </p:nvSpPr>
        <p:spPr>
          <a:xfrm>
            <a:off x="1069920" y="406080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34" name="PlaceHolder 5"/>
          <p:cNvSpPr>
            <a:spLocks noGrp="1"/>
          </p:cNvSpPr>
          <p:nvPr>
            <p:ph type="body"/>
          </p:nvPr>
        </p:nvSpPr>
        <p:spPr>
          <a:xfrm>
            <a:off x="5621760" y="406080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36" name="PlaceHolder 2"/>
          <p:cNvSpPr>
            <a:spLocks noGrp="1"/>
          </p:cNvSpPr>
          <p:nvPr>
            <p:ph type="body"/>
          </p:nvPr>
        </p:nvSpPr>
        <p:spPr>
          <a:xfrm>
            <a:off x="1069920" y="2139840"/>
            <a:ext cx="286020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37" name="PlaceHolder 3"/>
          <p:cNvSpPr>
            <a:spLocks noGrp="1"/>
          </p:cNvSpPr>
          <p:nvPr>
            <p:ph type="body"/>
          </p:nvPr>
        </p:nvSpPr>
        <p:spPr>
          <a:xfrm>
            <a:off x="4073400" y="2139840"/>
            <a:ext cx="286020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38" name="PlaceHolder 4"/>
          <p:cNvSpPr>
            <a:spLocks noGrp="1"/>
          </p:cNvSpPr>
          <p:nvPr>
            <p:ph type="body"/>
          </p:nvPr>
        </p:nvSpPr>
        <p:spPr>
          <a:xfrm>
            <a:off x="7077240" y="2139840"/>
            <a:ext cx="286020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39" name="PlaceHolder 5"/>
          <p:cNvSpPr>
            <a:spLocks noGrp="1"/>
          </p:cNvSpPr>
          <p:nvPr>
            <p:ph type="body"/>
          </p:nvPr>
        </p:nvSpPr>
        <p:spPr>
          <a:xfrm>
            <a:off x="1069920" y="4060800"/>
            <a:ext cx="286020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40" name="PlaceHolder 6"/>
          <p:cNvSpPr>
            <a:spLocks noGrp="1"/>
          </p:cNvSpPr>
          <p:nvPr>
            <p:ph type="body"/>
          </p:nvPr>
        </p:nvSpPr>
        <p:spPr>
          <a:xfrm>
            <a:off x="4073400" y="4060800"/>
            <a:ext cx="286020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41" name="PlaceHolder 7"/>
          <p:cNvSpPr>
            <a:spLocks noGrp="1"/>
          </p:cNvSpPr>
          <p:nvPr>
            <p:ph type="body"/>
          </p:nvPr>
        </p:nvSpPr>
        <p:spPr>
          <a:xfrm>
            <a:off x="7077240" y="4060800"/>
            <a:ext cx="286020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7"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48" name="PlaceHolder 2"/>
          <p:cNvSpPr>
            <a:spLocks noGrp="1"/>
          </p:cNvSpPr>
          <p:nvPr>
            <p:ph type="subTitle"/>
          </p:nvPr>
        </p:nvSpPr>
        <p:spPr>
          <a:xfrm>
            <a:off x="1069920" y="2139840"/>
            <a:ext cx="8883360" cy="3677400"/>
          </a:xfrm>
          <a:prstGeom prst="rect">
            <a:avLst/>
          </a:prstGeom>
        </p:spPr>
        <p:txBody>
          <a:bodyPr lIns="0" tIns="0" rIns="0" bIns="0" anchor="ctr">
            <a:noAutofit/>
          </a:bodyPr>
          <a:lstStyle/>
          <a:p>
            <a:pPr algn="ctr"/>
            <a:endParaRPr lang="it-IT" sz="3200" b="0" strike="noStrike" spc="-1">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50" name="PlaceHolder 2"/>
          <p:cNvSpPr>
            <a:spLocks noGrp="1"/>
          </p:cNvSpPr>
          <p:nvPr>
            <p:ph type="body"/>
          </p:nvPr>
        </p:nvSpPr>
        <p:spPr>
          <a:xfrm>
            <a:off x="1069920" y="2139840"/>
            <a:ext cx="8883360" cy="367740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52" name="PlaceHolder 2"/>
          <p:cNvSpPr>
            <a:spLocks noGrp="1"/>
          </p:cNvSpPr>
          <p:nvPr>
            <p:ph type="body"/>
          </p:nvPr>
        </p:nvSpPr>
        <p:spPr>
          <a:xfrm>
            <a:off x="1069920" y="2139840"/>
            <a:ext cx="4334760" cy="367740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53" name="PlaceHolder 3"/>
          <p:cNvSpPr>
            <a:spLocks noGrp="1"/>
          </p:cNvSpPr>
          <p:nvPr>
            <p:ph type="body"/>
          </p:nvPr>
        </p:nvSpPr>
        <p:spPr>
          <a:xfrm>
            <a:off x="5621760" y="2139840"/>
            <a:ext cx="4334760" cy="367740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4"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5" name="PlaceHolder 1"/>
          <p:cNvSpPr>
            <a:spLocks noGrp="1"/>
          </p:cNvSpPr>
          <p:nvPr>
            <p:ph type="subTitle"/>
          </p:nvPr>
        </p:nvSpPr>
        <p:spPr>
          <a:xfrm>
            <a:off x="1066680" y="936720"/>
            <a:ext cx="8886600" cy="4420080"/>
          </a:xfrm>
          <a:prstGeom prst="rect">
            <a:avLst/>
          </a:prstGeom>
        </p:spPr>
        <p:txBody>
          <a:bodyPr lIns="0" tIns="0" rIns="0" bIns="0" anchor="ctr">
            <a:noAutofit/>
          </a:bodyPr>
          <a:lstStyle/>
          <a:p>
            <a:pPr algn="ctr"/>
            <a:endParaRPr lang="it-IT" sz="3200" b="0" strike="noStrike" spc="-1">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6"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57" name="PlaceHolder 2"/>
          <p:cNvSpPr>
            <a:spLocks noGrp="1"/>
          </p:cNvSpPr>
          <p:nvPr>
            <p:ph type="body"/>
          </p:nvPr>
        </p:nvSpPr>
        <p:spPr>
          <a:xfrm>
            <a:off x="1069920" y="213984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58" name="PlaceHolder 3"/>
          <p:cNvSpPr>
            <a:spLocks noGrp="1"/>
          </p:cNvSpPr>
          <p:nvPr>
            <p:ph type="body"/>
          </p:nvPr>
        </p:nvSpPr>
        <p:spPr>
          <a:xfrm>
            <a:off x="5621760" y="2139840"/>
            <a:ext cx="4334760" cy="367740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59" name="PlaceHolder 4"/>
          <p:cNvSpPr>
            <a:spLocks noGrp="1"/>
          </p:cNvSpPr>
          <p:nvPr>
            <p:ph type="body"/>
          </p:nvPr>
        </p:nvSpPr>
        <p:spPr>
          <a:xfrm>
            <a:off x="1069920" y="406080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6"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7" name="PlaceHolder 2"/>
          <p:cNvSpPr>
            <a:spLocks noGrp="1"/>
          </p:cNvSpPr>
          <p:nvPr>
            <p:ph type="subTitle"/>
          </p:nvPr>
        </p:nvSpPr>
        <p:spPr>
          <a:xfrm>
            <a:off x="1069920" y="2139840"/>
            <a:ext cx="8883360" cy="3677400"/>
          </a:xfrm>
          <a:prstGeom prst="rect">
            <a:avLst/>
          </a:prstGeom>
        </p:spPr>
        <p:txBody>
          <a:bodyPr lIns="0" tIns="0" rIns="0" bIns="0" anchor="ctr">
            <a:noAutofit/>
          </a:bodyPr>
          <a:lstStyle/>
          <a:p>
            <a:pPr algn="ctr"/>
            <a:endParaRPr lang="it-IT"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61" name="PlaceHolder 2"/>
          <p:cNvSpPr>
            <a:spLocks noGrp="1"/>
          </p:cNvSpPr>
          <p:nvPr>
            <p:ph type="body"/>
          </p:nvPr>
        </p:nvSpPr>
        <p:spPr>
          <a:xfrm>
            <a:off x="1069920" y="2139840"/>
            <a:ext cx="4334760" cy="367740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62" name="PlaceHolder 3"/>
          <p:cNvSpPr>
            <a:spLocks noGrp="1"/>
          </p:cNvSpPr>
          <p:nvPr>
            <p:ph type="body"/>
          </p:nvPr>
        </p:nvSpPr>
        <p:spPr>
          <a:xfrm>
            <a:off x="5621760" y="213984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63" name="PlaceHolder 4"/>
          <p:cNvSpPr>
            <a:spLocks noGrp="1"/>
          </p:cNvSpPr>
          <p:nvPr>
            <p:ph type="body"/>
          </p:nvPr>
        </p:nvSpPr>
        <p:spPr>
          <a:xfrm>
            <a:off x="5621760" y="406080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65" name="PlaceHolder 2"/>
          <p:cNvSpPr>
            <a:spLocks noGrp="1"/>
          </p:cNvSpPr>
          <p:nvPr>
            <p:ph type="body"/>
          </p:nvPr>
        </p:nvSpPr>
        <p:spPr>
          <a:xfrm>
            <a:off x="1069920" y="213984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66" name="PlaceHolder 3"/>
          <p:cNvSpPr>
            <a:spLocks noGrp="1"/>
          </p:cNvSpPr>
          <p:nvPr>
            <p:ph type="body"/>
          </p:nvPr>
        </p:nvSpPr>
        <p:spPr>
          <a:xfrm>
            <a:off x="5621760" y="213984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67" name="PlaceHolder 4"/>
          <p:cNvSpPr>
            <a:spLocks noGrp="1"/>
          </p:cNvSpPr>
          <p:nvPr>
            <p:ph type="body"/>
          </p:nvPr>
        </p:nvSpPr>
        <p:spPr>
          <a:xfrm>
            <a:off x="1069920" y="4060800"/>
            <a:ext cx="88833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8"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69" name="PlaceHolder 2"/>
          <p:cNvSpPr>
            <a:spLocks noGrp="1"/>
          </p:cNvSpPr>
          <p:nvPr>
            <p:ph type="body"/>
          </p:nvPr>
        </p:nvSpPr>
        <p:spPr>
          <a:xfrm>
            <a:off x="1069920" y="2139840"/>
            <a:ext cx="88833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70" name="PlaceHolder 3"/>
          <p:cNvSpPr>
            <a:spLocks noGrp="1"/>
          </p:cNvSpPr>
          <p:nvPr>
            <p:ph type="body"/>
          </p:nvPr>
        </p:nvSpPr>
        <p:spPr>
          <a:xfrm>
            <a:off x="1069920" y="4060800"/>
            <a:ext cx="88833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72" name="PlaceHolder 2"/>
          <p:cNvSpPr>
            <a:spLocks noGrp="1"/>
          </p:cNvSpPr>
          <p:nvPr>
            <p:ph type="body"/>
          </p:nvPr>
        </p:nvSpPr>
        <p:spPr>
          <a:xfrm>
            <a:off x="1069920" y="213984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73" name="PlaceHolder 3"/>
          <p:cNvSpPr>
            <a:spLocks noGrp="1"/>
          </p:cNvSpPr>
          <p:nvPr>
            <p:ph type="body"/>
          </p:nvPr>
        </p:nvSpPr>
        <p:spPr>
          <a:xfrm>
            <a:off x="5621760" y="213984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74" name="PlaceHolder 4"/>
          <p:cNvSpPr>
            <a:spLocks noGrp="1"/>
          </p:cNvSpPr>
          <p:nvPr>
            <p:ph type="body"/>
          </p:nvPr>
        </p:nvSpPr>
        <p:spPr>
          <a:xfrm>
            <a:off x="1069920" y="406080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75" name="PlaceHolder 5"/>
          <p:cNvSpPr>
            <a:spLocks noGrp="1"/>
          </p:cNvSpPr>
          <p:nvPr>
            <p:ph type="body"/>
          </p:nvPr>
        </p:nvSpPr>
        <p:spPr>
          <a:xfrm>
            <a:off x="5621760" y="406080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6"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77" name="PlaceHolder 2"/>
          <p:cNvSpPr>
            <a:spLocks noGrp="1"/>
          </p:cNvSpPr>
          <p:nvPr>
            <p:ph type="body"/>
          </p:nvPr>
        </p:nvSpPr>
        <p:spPr>
          <a:xfrm>
            <a:off x="1069920" y="2139840"/>
            <a:ext cx="286020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78" name="PlaceHolder 3"/>
          <p:cNvSpPr>
            <a:spLocks noGrp="1"/>
          </p:cNvSpPr>
          <p:nvPr>
            <p:ph type="body"/>
          </p:nvPr>
        </p:nvSpPr>
        <p:spPr>
          <a:xfrm>
            <a:off x="4073400" y="2139840"/>
            <a:ext cx="286020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79" name="PlaceHolder 4"/>
          <p:cNvSpPr>
            <a:spLocks noGrp="1"/>
          </p:cNvSpPr>
          <p:nvPr>
            <p:ph type="body"/>
          </p:nvPr>
        </p:nvSpPr>
        <p:spPr>
          <a:xfrm>
            <a:off x="7077240" y="2139840"/>
            <a:ext cx="286020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80" name="PlaceHolder 5"/>
          <p:cNvSpPr>
            <a:spLocks noGrp="1"/>
          </p:cNvSpPr>
          <p:nvPr>
            <p:ph type="body"/>
          </p:nvPr>
        </p:nvSpPr>
        <p:spPr>
          <a:xfrm>
            <a:off x="1069920" y="4060800"/>
            <a:ext cx="286020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81" name="PlaceHolder 6"/>
          <p:cNvSpPr>
            <a:spLocks noGrp="1"/>
          </p:cNvSpPr>
          <p:nvPr>
            <p:ph type="body"/>
          </p:nvPr>
        </p:nvSpPr>
        <p:spPr>
          <a:xfrm>
            <a:off x="4073400" y="4060800"/>
            <a:ext cx="286020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82" name="PlaceHolder 7"/>
          <p:cNvSpPr>
            <a:spLocks noGrp="1"/>
          </p:cNvSpPr>
          <p:nvPr>
            <p:ph type="body"/>
          </p:nvPr>
        </p:nvSpPr>
        <p:spPr>
          <a:xfrm>
            <a:off x="7077240" y="4060800"/>
            <a:ext cx="286020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85"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86" name="PlaceHolder 2"/>
          <p:cNvSpPr>
            <a:spLocks noGrp="1"/>
          </p:cNvSpPr>
          <p:nvPr>
            <p:ph type="subTitle"/>
          </p:nvPr>
        </p:nvSpPr>
        <p:spPr>
          <a:xfrm>
            <a:off x="1069920" y="2139840"/>
            <a:ext cx="8883360" cy="3677400"/>
          </a:xfrm>
          <a:prstGeom prst="rect">
            <a:avLst/>
          </a:prstGeom>
        </p:spPr>
        <p:txBody>
          <a:bodyPr lIns="0" tIns="0" rIns="0" bIns="0" anchor="ctr">
            <a:noAutofit/>
          </a:bodyPr>
          <a:lstStyle/>
          <a:p>
            <a:pPr algn="ctr"/>
            <a:endParaRPr lang="it-IT" sz="3200" b="0" strike="noStrike" spc="-1">
              <a:latin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7"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88" name="PlaceHolder 2"/>
          <p:cNvSpPr>
            <a:spLocks noGrp="1"/>
          </p:cNvSpPr>
          <p:nvPr>
            <p:ph type="body"/>
          </p:nvPr>
        </p:nvSpPr>
        <p:spPr>
          <a:xfrm>
            <a:off x="1069920" y="2139840"/>
            <a:ext cx="8883360" cy="367740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89"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90" name="PlaceHolder 2"/>
          <p:cNvSpPr>
            <a:spLocks noGrp="1"/>
          </p:cNvSpPr>
          <p:nvPr>
            <p:ph type="body"/>
          </p:nvPr>
        </p:nvSpPr>
        <p:spPr>
          <a:xfrm>
            <a:off x="1069920" y="2139840"/>
            <a:ext cx="4334760" cy="367740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91" name="PlaceHolder 3"/>
          <p:cNvSpPr>
            <a:spLocks noGrp="1"/>
          </p:cNvSpPr>
          <p:nvPr>
            <p:ph type="body"/>
          </p:nvPr>
        </p:nvSpPr>
        <p:spPr>
          <a:xfrm>
            <a:off x="5621760" y="2139840"/>
            <a:ext cx="4334760" cy="367740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2"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9" name="PlaceHolder 2"/>
          <p:cNvSpPr>
            <a:spLocks noGrp="1"/>
          </p:cNvSpPr>
          <p:nvPr>
            <p:ph type="body"/>
          </p:nvPr>
        </p:nvSpPr>
        <p:spPr>
          <a:xfrm>
            <a:off x="1069920" y="2139840"/>
            <a:ext cx="8883360" cy="367740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3" name="PlaceHolder 1"/>
          <p:cNvSpPr>
            <a:spLocks noGrp="1"/>
          </p:cNvSpPr>
          <p:nvPr>
            <p:ph type="subTitle"/>
          </p:nvPr>
        </p:nvSpPr>
        <p:spPr>
          <a:xfrm>
            <a:off x="1066680" y="936720"/>
            <a:ext cx="8886600" cy="4420080"/>
          </a:xfrm>
          <a:prstGeom prst="rect">
            <a:avLst/>
          </a:prstGeom>
        </p:spPr>
        <p:txBody>
          <a:bodyPr lIns="0" tIns="0" rIns="0" bIns="0" anchor="ctr">
            <a:noAutofit/>
          </a:bodyPr>
          <a:lstStyle/>
          <a:p>
            <a:pPr algn="ctr"/>
            <a:endParaRPr lang="it-IT" sz="3200" b="0" strike="noStrike" spc="-1">
              <a:latin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4"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95" name="PlaceHolder 2"/>
          <p:cNvSpPr>
            <a:spLocks noGrp="1"/>
          </p:cNvSpPr>
          <p:nvPr>
            <p:ph type="body"/>
          </p:nvPr>
        </p:nvSpPr>
        <p:spPr>
          <a:xfrm>
            <a:off x="1069920" y="213984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96" name="PlaceHolder 3"/>
          <p:cNvSpPr>
            <a:spLocks noGrp="1"/>
          </p:cNvSpPr>
          <p:nvPr>
            <p:ph type="body"/>
          </p:nvPr>
        </p:nvSpPr>
        <p:spPr>
          <a:xfrm>
            <a:off x="5621760" y="2139840"/>
            <a:ext cx="4334760" cy="367740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97" name="PlaceHolder 4"/>
          <p:cNvSpPr>
            <a:spLocks noGrp="1"/>
          </p:cNvSpPr>
          <p:nvPr>
            <p:ph type="body"/>
          </p:nvPr>
        </p:nvSpPr>
        <p:spPr>
          <a:xfrm>
            <a:off x="1069920" y="406080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98"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99" name="PlaceHolder 2"/>
          <p:cNvSpPr>
            <a:spLocks noGrp="1"/>
          </p:cNvSpPr>
          <p:nvPr>
            <p:ph type="body"/>
          </p:nvPr>
        </p:nvSpPr>
        <p:spPr>
          <a:xfrm>
            <a:off x="1069920" y="2139840"/>
            <a:ext cx="4334760" cy="367740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100" name="PlaceHolder 3"/>
          <p:cNvSpPr>
            <a:spLocks noGrp="1"/>
          </p:cNvSpPr>
          <p:nvPr>
            <p:ph type="body"/>
          </p:nvPr>
        </p:nvSpPr>
        <p:spPr>
          <a:xfrm>
            <a:off x="5621760" y="213984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101" name="PlaceHolder 4"/>
          <p:cNvSpPr>
            <a:spLocks noGrp="1"/>
          </p:cNvSpPr>
          <p:nvPr>
            <p:ph type="body"/>
          </p:nvPr>
        </p:nvSpPr>
        <p:spPr>
          <a:xfrm>
            <a:off x="5621760" y="406080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02"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103" name="PlaceHolder 2"/>
          <p:cNvSpPr>
            <a:spLocks noGrp="1"/>
          </p:cNvSpPr>
          <p:nvPr>
            <p:ph type="body"/>
          </p:nvPr>
        </p:nvSpPr>
        <p:spPr>
          <a:xfrm>
            <a:off x="1069920" y="213984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104" name="PlaceHolder 3"/>
          <p:cNvSpPr>
            <a:spLocks noGrp="1"/>
          </p:cNvSpPr>
          <p:nvPr>
            <p:ph type="body"/>
          </p:nvPr>
        </p:nvSpPr>
        <p:spPr>
          <a:xfrm>
            <a:off x="5621760" y="213984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105" name="PlaceHolder 4"/>
          <p:cNvSpPr>
            <a:spLocks noGrp="1"/>
          </p:cNvSpPr>
          <p:nvPr>
            <p:ph type="body"/>
          </p:nvPr>
        </p:nvSpPr>
        <p:spPr>
          <a:xfrm>
            <a:off x="1069920" y="4060800"/>
            <a:ext cx="88833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107" name="PlaceHolder 2"/>
          <p:cNvSpPr>
            <a:spLocks noGrp="1"/>
          </p:cNvSpPr>
          <p:nvPr>
            <p:ph type="body"/>
          </p:nvPr>
        </p:nvSpPr>
        <p:spPr>
          <a:xfrm>
            <a:off x="1069920" y="2139840"/>
            <a:ext cx="88833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108" name="PlaceHolder 3"/>
          <p:cNvSpPr>
            <a:spLocks noGrp="1"/>
          </p:cNvSpPr>
          <p:nvPr>
            <p:ph type="body"/>
          </p:nvPr>
        </p:nvSpPr>
        <p:spPr>
          <a:xfrm>
            <a:off x="1069920" y="4060800"/>
            <a:ext cx="88833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09"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110" name="PlaceHolder 2"/>
          <p:cNvSpPr>
            <a:spLocks noGrp="1"/>
          </p:cNvSpPr>
          <p:nvPr>
            <p:ph type="body"/>
          </p:nvPr>
        </p:nvSpPr>
        <p:spPr>
          <a:xfrm>
            <a:off x="1069920" y="213984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111" name="PlaceHolder 3"/>
          <p:cNvSpPr>
            <a:spLocks noGrp="1"/>
          </p:cNvSpPr>
          <p:nvPr>
            <p:ph type="body"/>
          </p:nvPr>
        </p:nvSpPr>
        <p:spPr>
          <a:xfrm>
            <a:off x="5621760" y="213984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112" name="PlaceHolder 4"/>
          <p:cNvSpPr>
            <a:spLocks noGrp="1"/>
          </p:cNvSpPr>
          <p:nvPr>
            <p:ph type="body"/>
          </p:nvPr>
        </p:nvSpPr>
        <p:spPr>
          <a:xfrm>
            <a:off x="1069920" y="406080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113" name="PlaceHolder 5"/>
          <p:cNvSpPr>
            <a:spLocks noGrp="1"/>
          </p:cNvSpPr>
          <p:nvPr>
            <p:ph type="body"/>
          </p:nvPr>
        </p:nvSpPr>
        <p:spPr>
          <a:xfrm>
            <a:off x="5621760" y="406080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14"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115" name="PlaceHolder 2"/>
          <p:cNvSpPr>
            <a:spLocks noGrp="1"/>
          </p:cNvSpPr>
          <p:nvPr>
            <p:ph type="body"/>
          </p:nvPr>
        </p:nvSpPr>
        <p:spPr>
          <a:xfrm>
            <a:off x="1069920" y="2139840"/>
            <a:ext cx="286020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116" name="PlaceHolder 3"/>
          <p:cNvSpPr>
            <a:spLocks noGrp="1"/>
          </p:cNvSpPr>
          <p:nvPr>
            <p:ph type="body"/>
          </p:nvPr>
        </p:nvSpPr>
        <p:spPr>
          <a:xfrm>
            <a:off x="4073400" y="2139840"/>
            <a:ext cx="286020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117" name="PlaceHolder 4"/>
          <p:cNvSpPr>
            <a:spLocks noGrp="1"/>
          </p:cNvSpPr>
          <p:nvPr>
            <p:ph type="body"/>
          </p:nvPr>
        </p:nvSpPr>
        <p:spPr>
          <a:xfrm>
            <a:off x="7077240" y="2139840"/>
            <a:ext cx="286020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118" name="PlaceHolder 5"/>
          <p:cNvSpPr>
            <a:spLocks noGrp="1"/>
          </p:cNvSpPr>
          <p:nvPr>
            <p:ph type="body"/>
          </p:nvPr>
        </p:nvSpPr>
        <p:spPr>
          <a:xfrm>
            <a:off x="1069920" y="4060800"/>
            <a:ext cx="286020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119" name="PlaceHolder 6"/>
          <p:cNvSpPr>
            <a:spLocks noGrp="1"/>
          </p:cNvSpPr>
          <p:nvPr>
            <p:ph type="body"/>
          </p:nvPr>
        </p:nvSpPr>
        <p:spPr>
          <a:xfrm>
            <a:off x="4073400" y="4060800"/>
            <a:ext cx="286020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120" name="PlaceHolder 7"/>
          <p:cNvSpPr>
            <a:spLocks noGrp="1"/>
          </p:cNvSpPr>
          <p:nvPr>
            <p:ph type="body"/>
          </p:nvPr>
        </p:nvSpPr>
        <p:spPr>
          <a:xfrm>
            <a:off x="7077240" y="4060800"/>
            <a:ext cx="286020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0"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11" name="PlaceHolder 2"/>
          <p:cNvSpPr>
            <a:spLocks noGrp="1"/>
          </p:cNvSpPr>
          <p:nvPr>
            <p:ph type="body"/>
          </p:nvPr>
        </p:nvSpPr>
        <p:spPr>
          <a:xfrm>
            <a:off x="1069920" y="2139840"/>
            <a:ext cx="4334760" cy="367740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12" name="PlaceHolder 3"/>
          <p:cNvSpPr>
            <a:spLocks noGrp="1"/>
          </p:cNvSpPr>
          <p:nvPr>
            <p:ph type="body"/>
          </p:nvPr>
        </p:nvSpPr>
        <p:spPr>
          <a:xfrm>
            <a:off x="5621760" y="2139840"/>
            <a:ext cx="4334760" cy="367740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4" name="PlaceHolder 1"/>
          <p:cNvSpPr>
            <a:spLocks noGrp="1"/>
          </p:cNvSpPr>
          <p:nvPr>
            <p:ph type="subTitle"/>
          </p:nvPr>
        </p:nvSpPr>
        <p:spPr>
          <a:xfrm>
            <a:off x="1066680" y="936720"/>
            <a:ext cx="8886600" cy="4420080"/>
          </a:xfrm>
          <a:prstGeom prst="rect">
            <a:avLst/>
          </a:prstGeom>
        </p:spPr>
        <p:txBody>
          <a:bodyPr lIns="0" tIns="0" rIns="0" bIns="0" anchor="ctr">
            <a:noAutofit/>
          </a:bodyPr>
          <a:lstStyle/>
          <a:p>
            <a:pPr algn="ctr"/>
            <a:endParaRPr lang="it-IT"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16" name="PlaceHolder 2"/>
          <p:cNvSpPr>
            <a:spLocks noGrp="1"/>
          </p:cNvSpPr>
          <p:nvPr>
            <p:ph type="body"/>
          </p:nvPr>
        </p:nvSpPr>
        <p:spPr>
          <a:xfrm>
            <a:off x="1069920" y="213984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17" name="PlaceHolder 3"/>
          <p:cNvSpPr>
            <a:spLocks noGrp="1"/>
          </p:cNvSpPr>
          <p:nvPr>
            <p:ph type="body"/>
          </p:nvPr>
        </p:nvSpPr>
        <p:spPr>
          <a:xfrm>
            <a:off x="5621760" y="2139840"/>
            <a:ext cx="4334760" cy="367740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18" name="PlaceHolder 4"/>
          <p:cNvSpPr>
            <a:spLocks noGrp="1"/>
          </p:cNvSpPr>
          <p:nvPr>
            <p:ph type="body"/>
          </p:nvPr>
        </p:nvSpPr>
        <p:spPr>
          <a:xfrm>
            <a:off x="1069920" y="406080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20" name="PlaceHolder 2"/>
          <p:cNvSpPr>
            <a:spLocks noGrp="1"/>
          </p:cNvSpPr>
          <p:nvPr>
            <p:ph type="body"/>
          </p:nvPr>
        </p:nvSpPr>
        <p:spPr>
          <a:xfrm>
            <a:off x="1069920" y="2139840"/>
            <a:ext cx="4334760" cy="367740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21" name="PlaceHolder 3"/>
          <p:cNvSpPr>
            <a:spLocks noGrp="1"/>
          </p:cNvSpPr>
          <p:nvPr>
            <p:ph type="body"/>
          </p:nvPr>
        </p:nvSpPr>
        <p:spPr>
          <a:xfrm>
            <a:off x="5621760" y="213984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22" name="PlaceHolder 4"/>
          <p:cNvSpPr>
            <a:spLocks noGrp="1"/>
          </p:cNvSpPr>
          <p:nvPr>
            <p:ph type="body"/>
          </p:nvPr>
        </p:nvSpPr>
        <p:spPr>
          <a:xfrm>
            <a:off x="5621760" y="406080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1066680" y="936720"/>
            <a:ext cx="8886600" cy="953280"/>
          </a:xfrm>
          <a:prstGeom prst="rect">
            <a:avLst/>
          </a:prstGeom>
        </p:spPr>
        <p:txBody>
          <a:bodyPr lIns="0" tIns="0" rIns="0" bIns="0" anchor="ctr">
            <a:noAutofit/>
          </a:bodyPr>
          <a:lstStyle/>
          <a:p>
            <a:endParaRPr lang="it-IT" sz="1800" b="0" strike="noStrike" spc="-1">
              <a:solidFill>
                <a:srgbClr val="000000"/>
              </a:solidFill>
              <a:latin typeface="Neue Haas Grotesk Text Pro"/>
            </a:endParaRPr>
          </a:p>
        </p:txBody>
      </p:sp>
      <p:sp>
        <p:nvSpPr>
          <p:cNvPr id="24" name="PlaceHolder 2"/>
          <p:cNvSpPr>
            <a:spLocks noGrp="1"/>
          </p:cNvSpPr>
          <p:nvPr>
            <p:ph type="body"/>
          </p:nvPr>
        </p:nvSpPr>
        <p:spPr>
          <a:xfrm>
            <a:off x="1069920" y="213984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25" name="PlaceHolder 3"/>
          <p:cNvSpPr>
            <a:spLocks noGrp="1"/>
          </p:cNvSpPr>
          <p:nvPr>
            <p:ph type="body"/>
          </p:nvPr>
        </p:nvSpPr>
        <p:spPr>
          <a:xfrm>
            <a:off x="5621760" y="2139840"/>
            <a:ext cx="43347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
        <p:nvSpPr>
          <p:cNvPr id="26" name="PlaceHolder 4"/>
          <p:cNvSpPr>
            <a:spLocks noGrp="1"/>
          </p:cNvSpPr>
          <p:nvPr>
            <p:ph type="body"/>
          </p:nvPr>
        </p:nvSpPr>
        <p:spPr>
          <a:xfrm>
            <a:off x="1069920" y="4060800"/>
            <a:ext cx="8883360" cy="1753920"/>
          </a:xfrm>
          <a:prstGeom prst="rect">
            <a:avLst/>
          </a:prstGeom>
        </p:spPr>
        <p:txBody>
          <a:bodyPr lIns="0" tIns="0" rIns="0" bIns="0">
            <a:normAutofit/>
          </a:bodyPr>
          <a:lstStyle/>
          <a:p>
            <a:endParaRPr lang="it-IT" sz="1800" b="0" strike="noStrike" spc="-1">
              <a:solidFill>
                <a:srgbClr val="000000"/>
              </a:solidFill>
              <a:latin typeface="Neue Haas Grotesk Text Pro"/>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Freeform: Shape 7"/>
          <p:cNvSpPr/>
          <p:nvPr/>
        </p:nvSpPr>
        <p:spPr>
          <a:xfrm>
            <a:off x="5796360" y="3378960"/>
            <a:ext cx="6394320" cy="3478680"/>
          </a:xfrm>
          <a:custGeom>
            <a:avLst/>
            <a:gdLst/>
            <a:ahLst/>
            <a:cxnLst/>
            <a:rect l="l" t="t" r="r" b="b"/>
            <a:pathLst>
              <a:path w="6394567" h="3479046">
                <a:moveTo>
                  <a:pt x="5171297" y="284"/>
                </a:moveTo>
                <a:cubicBezTo>
                  <a:pt x="5607674" y="7531"/>
                  <a:pt x="6039042" y="153650"/>
                  <a:pt x="6394290" y="430072"/>
                </a:cubicBezTo>
                <a:lnTo>
                  <a:pt x="6394567" y="430316"/>
                </a:lnTo>
                <a:lnTo>
                  <a:pt x="6394567" y="3479046"/>
                </a:lnTo>
                <a:lnTo>
                  <a:pt x="0" y="3479046"/>
                </a:lnTo>
                <a:lnTo>
                  <a:pt x="3916974" y="405504"/>
                </a:lnTo>
                <a:lnTo>
                  <a:pt x="3959456" y="373857"/>
                </a:lnTo>
                <a:cubicBezTo>
                  <a:pt x="4291086" y="139664"/>
                  <a:pt x="4671097" y="17528"/>
                  <a:pt x="5052215" y="1756"/>
                </a:cubicBezTo>
                <a:cubicBezTo>
                  <a:pt x="5091916" y="114"/>
                  <a:pt x="5131627" y="-375"/>
                  <a:pt x="5171297" y="284"/>
                </a:cubicBezTo>
                <a:close/>
              </a:path>
            </a:pathLst>
          </a:custGeom>
          <a:gradFill rotWithShape="0">
            <a:gsLst>
              <a:gs pos="39000">
                <a:srgbClr val="FEEFD9"/>
              </a:gs>
              <a:gs pos="100000">
                <a:srgbClr val="58EAE3"/>
              </a:gs>
            </a:gsLst>
            <a:lin ang="1200000"/>
          </a:gradFill>
          <a:ln>
            <a:noFill/>
          </a:ln>
        </p:spPr>
        <p:style>
          <a:lnRef idx="2">
            <a:schemeClr val="accent1">
              <a:shade val="50000"/>
            </a:schemeClr>
          </a:lnRef>
          <a:fillRef idx="1">
            <a:schemeClr val="accent1"/>
          </a:fillRef>
          <a:effectRef idx="0">
            <a:schemeClr val="accent1"/>
          </a:effectRef>
          <a:fontRef idx="minor"/>
        </p:style>
      </p:sp>
      <p:sp>
        <p:nvSpPr>
          <p:cNvPr id="7" name="PlaceHolder 1"/>
          <p:cNvSpPr>
            <a:spLocks noGrp="1"/>
          </p:cNvSpPr>
          <p:nvPr>
            <p:ph type="title"/>
          </p:nvPr>
        </p:nvSpPr>
        <p:spPr>
          <a:xfrm>
            <a:off x="1066680" y="1122480"/>
            <a:ext cx="6210720" cy="2304720"/>
          </a:xfrm>
          <a:prstGeom prst="rect">
            <a:avLst/>
          </a:prstGeom>
        </p:spPr>
        <p:txBody>
          <a:bodyPr anchor="b">
            <a:normAutofit/>
          </a:bodyPr>
          <a:lstStyle/>
          <a:p>
            <a:pPr>
              <a:lnSpc>
                <a:spcPct val="100000"/>
              </a:lnSpc>
            </a:pPr>
            <a:r>
              <a:rPr lang="en-US" sz="3600" b="1" strike="noStrike" spc="-1">
                <a:solidFill>
                  <a:srgbClr val="000000"/>
                </a:solidFill>
                <a:latin typeface="Neue Haas Grotesk Text Pro"/>
              </a:rPr>
              <a:t>Click to edit Master title style</a:t>
            </a:r>
            <a:endParaRPr lang="it-IT" sz="3600" b="0" strike="noStrike" spc="-1">
              <a:solidFill>
                <a:srgbClr val="000000"/>
              </a:solidFill>
              <a:latin typeface="Neue Haas Grotesk Text Pro"/>
            </a:endParaRPr>
          </a:p>
        </p:txBody>
      </p:sp>
      <p:sp>
        <p:nvSpPr>
          <p:cNvPr id="2" name="PlaceHolder 2"/>
          <p:cNvSpPr>
            <a:spLocks noGrp="1"/>
          </p:cNvSpPr>
          <p:nvPr>
            <p:ph type="dt"/>
          </p:nvPr>
        </p:nvSpPr>
        <p:spPr>
          <a:xfrm rot="5400000">
            <a:off x="10477440" y="4629600"/>
            <a:ext cx="2653200" cy="364680"/>
          </a:xfrm>
          <a:prstGeom prst="rect">
            <a:avLst/>
          </a:prstGeom>
        </p:spPr>
        <p:txBody>
          <a:bodyPr anchor="ctr">
            <a:noAutofit/>
          </a:bodyPr>
          <a:lstStyle/>
          <a:p>
            <a:pPr algn="r">
              <a:lnSpc>
                <a:spcPct val="100000"/>
              </a:lnSpc>
            </a:pPr>
            <a:fld id="{77D93E27-3C27-44C1-A813-DDC295C1DAD8}" type="datetime">
              <a:rPr lang="en-US" sz="900" b="0" strike="noStrike" spc="-1">
                <a:solidFill>
                  <a:srgbClr val="000000"/>
                </a:solidFill>
                <a:latin typeface="Neue Haas Grotesk Text Pro"/>
              </a:rPr>
              <a:pPr algn="r">
                <a:lnSpc>
                  <a:spcPct val="100000"/>
                </a:lnSpc>
              </a:pPr>
              <a:t>5/27/2025</a:t>
            </a:fld>
            <a:endParaRPr lang="it-IT" sz="900" b="0" strike="noStrike" spc="-1">
              <a:latin typeface="Times New Roman"/>
            </a:endParaRPr>
          </a:p>
        </p:txBody>
      </p:sp>
      <p:sp>
        <p:nvSpPr>
          <p:cNvPr id="3" name="PlaceHolder 3"/>
          <p:cNvSpPr>
            <a:spLocks noGrp="1"/>
          </p:cNvSpPr>
          <p:nvPr>
            <p:ph type="ftr"/>
          </p:nvPr>
        </p:nvSpPr>
        <p:spPr>
          <a:xfrm>
            <a:off x="8610480" y="6318360"/>
            <a:ext cx="2742840" cy="364680"/>
          </a:xfrm>
          <a:prstGeom prst="rect">
            <a:avLst/>
          </a:prstGeom>
        </p:spPr>
        <p:txBody>
          <a:bodyPr anchor="ctr">
            <a:noAutofit/>
          </a:bodyPr>
          <a:lstStyle/>
          <a:p>
            <a:endParaRPr lang="it-IT" sz="2400" b="0" strike="noStrike" spc="-1">
              <a:latin typeface="Times New Roman"/>
            </a:endParaRPr>
          </a:p>
        </p:txBody>
      </p:sp>
      <p:sp>
        <p:nvSpPr>
          <p:cNvPr id="4" name="PlaceHolder 4"/>
          <p:cNvSpPr>
            <a:spLocks noGrp="1"/>
          </p:cNvSpPr>
          <p:nvPr>
            <p:ph type="sldNum"/>
          </p:nvPr>
        </p:nvSpPr>
        <p:spPr>
          <a:xfrm>
            <a:off x="11353680" y="6318360"/>
            <a:ext cx="615240" cy="364680"/>
          </a:xfrm>
          <a:prstGeom prst="rect">
            <a:avLst/>
          </a:prstGeom>
        </p:spPr>
        <p:txBody>
          <a:bodyPr anchor="ctr">
            <a:noAutofit/>
          </a:bodyPr>
          <a:lstStyle/>
          <a:p>
            <a:pPr algn="r">
              <a:lnSpc>
                <a:spcPct val="100000"/>
              </a:lnSpc>
            </a:pPr>
            <a:fld id="{EEE5B0F2-FF33-4FC5-B35C-E743914BF988}" type="slidenum">
              <a:rPr lang="en-US" sz="1600" b="1" strike="noStrike" spc="-1">
                <a:solidFill>
                  <a:srgbClr val="000000"/>
                </a:solidFill>
                <a:latin typeface="Neue Haas Grotesk Text Pro"/>
              </a:rPr>
              <a:pPr algn="r">
                <a:lnSpc>
                  <a:spcPct val="100000"/>
                </a:lnSpc>
              </a:pPr>
              <a:t>‹N›</a:t>
            </a:fld>
            <a:endParaRPr lang="it-IT" sz="1600" b="0" strike="noStrike" spc="-1">
              <a:latin typeface="Times New Roman"/>
            </a:endParaRPr>
          </a:p>
        </p:txBody>
      </p:sp>
      <p:sp>
        <p:nvSpPr>
          <p:cNvPr id="5" name="PlaceHolder 5"/>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it-IT" sz="1800" b="0" strike="noStrike" spc="-1">
                <a:solidFill>
                  <a:srgbClr val="000000"/>
                </a:solidFill>
                <a:latin typeface="Neue Haas Grotesk Text Pro"/>
              </a:rPr>
              <a:t>Fai clic per modificare il formato del testo della struttura</a:t>
            </a:r>
          </a:p>
          <a:p>
            <a:pPr marL="864000" lvl="1" indent="-324000">
              <a:spcBef>
                <a:spcPts val="1134"/>
              </a:spcBef>
              <a:buClr>
                <a:srgbClr val="000000"/>
              </a:buClr>
              <a:buSzPct val="75000"/>
              <a:buFont typeface="Symbol" charset="2"/>
              <a:buChar char=""/>
            </a:pPr>
            <a:r>
              <a:rPr lang="it-IT" sz="1400" b="0" strike="noStrike" spc="-1">
                <a:solidFill>
                  <a:srgbClr val="000000"/>
                </a:solidFill>
                <a:latin typeface="Neue Haas Grotesk Text Pro"/>
              </a:rPr>
              <a:t>Secondo livello struttura</a:t>
            </a:r>
          </a:p>
          <a:p>
            <a:pPr marL="1296000" lvl="2" indent="-288000">
              <a:spcBef>
                <a:spcPts val="850"/>
              </a:spcBef>
              <a:buClr>
                <a:srgbClr val="000000"/>
              </a:buClr>
              <a:buSzPct val="45000"/>
              <a:buFont typeface="Wingdings" charset="2"/>
              <a:buChar char=""/>
            </a:pPr>
            <a:r>
              <a:rPr lang="it-IT" sz="1200" b="0" strike="noStrike" spc="-1">
                <a:solidFill>
                  <a:srgbClr val="000000"/>
                </a:solidFill>
                <a:latin typeface="Neue Haas Grotesk Text Pro"/>
              </a:rPr>
              <a:t>Terzo livello struttura</a:t>
            </a:r>
          </a:p>
          <a:p>
            <a:pPr marL="1728000" lvl="3" indent="-216000">
              <a:spcBef>
                <a:spcPts val="567"/>
              </a:spcBef>
              <a:buClr>
                <a:srgbClr val="000000"/>
              </a:buClr>
              <a:buSzPct val="75000"/>
              <a:buFont typeface="Symbol" charset="2"/>
              <a:buChar char=""/>
            </a:pPr>
            <a:r>
              <a:rPr lang="it-IT" sz="1200" b="0" strike="noStrike" spc="-1">
                <a:solidFill>
                  <a:srgbClr val="000000"/>
                </a:solidFill>
                <a:latin typeface="Neue Haas Grotesk Text Pro"/>
              </a:rPr>
              <a:t>Quarto livello struttura</a:t>
            </a:r>
          </a:p>
          <a:p>
            <a:pPr marL="2160000" lvl="4" indent="-216000">
              <a:spcBef>
                <a:spcPts val="283"/>
              </a:spcBef>
              <a:buClr>
                <a:srgbClr val="000000"/>
              </a:buClr>
              <a:buSzPct val="45000"/>
              <a:buFont typeface="Wingdings" charset="2"/>
              <a:buChar char=""/>
            </a:pPr>
            <a:r>
              <a:rPr lang="it-IT" sz="2000" b="0" strike="noStrike" spc="-1">
                <a:solidFill>
                  <a:srgbClr val="000000"/>
                </a:solidFill>
                <a:latin typeface="Neue Haas Grotesk Text Pro"/>
              </a:rPr>
              <a:t>Quinto livello struttura</a:t>
            </a:r>
          </a:p>
          <a:p>
            <a:pPr marL="2592000" lvl="5" indent="-216000">
              <a:spcBef>
                <a:spcPts val="283"/>
              </a:spcBef>
              <a:buClr>
                <a:srgbClr val="000000"/>
              </a:buClr>
              <a:buSzPct val="45000"/>
              <a:buFont typeface="Wingdings" charset="2"/>
              <a:buChar char=""/>
            </a:pPr>
            <a:r>
              <a:rPr lang="it-IT" sz="2000" b="0" strike="noStrike" spc="-1">
                <a:solidFill>
                  <a:srgbClr val="000000"/>
                </a:solidFill>
                <a:latin typeface="Neue Haas Grotesk Text Pro"/>
              </a:rPr>
              <a:t>Sesto livello struttura</a:t>
            </a:r>
          </a:p>
          <a:p>
            <a:pPr marL="3024000" lvl="6" indent="-216000">
              <a:spcBef>
                <a:spcPts val="283"/>
              </a:spcBef>
              <a:buClr>
                <a:srgbClr val="000000"/>
              </a:buClr>
              <a:buSzPct val="45000"/>
              <a:buFont typeface="Wingdings" charset="2"/>
              <a:buChar char=""/>
            </a:pPr>
            <a:r>
              <a:rPr lang="it-IT" sz="2000" b="0" strike="noStrike" spc="-1">
                <a:solidFill>
                  <a:srgbClr val="000000"/>
                </a:solidFill>
                <a:latin typeface="Neue Haas Grotesk Text Pro"/>
              </a:rPr>
              <a:t>Settimo livello struttura</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2" name="PlaceHolder 1"/>
          <p:cNvSpPr>
            <a:spLocks noGrp="1"/>
          </p:cNvSpPr>
          <p:nvPr>
            <p:ph type="title"/>
          </p:nvPr>
        </p:nvSpPr>
        <p:spPr>
          <a:xfrm>
            <a:off x="1066680" y="936720"/>
            <a:ext cx="8886600" cy="953280"/>
          </a:xfrm>
          <a:prstGeom prst="rect">
            <a:avLst/>
          </a:prstGeom>
        </p:spPr>
        <p:txBody>
          <a:bodyPr anchor="b">
            <a:noAutofit/>
          </a:bodyPr>
          <a:lstStyle/>
          <a:p>
            <a:pPr>
              <a:lnSpc>
                <a:spcPct val="90000"/>
              </a:lnSpc>
            </a:pPr>
            <a:r>
              <a:rPr lang="en-US" sz="3200" b="1" strike="noStrike" spc="-1">
                <a:solidFill>
                  <a:srgbClr val="000000"/>
                </a:solidFill>
                <a:latin typeface="Neue Haas Grotesk Text Pro"/>
              </a:rPr>
              <a:t>Click to edit Master title style</a:t>
            </a:r>
            <a:endParaRPr lang="it-IT" sz="3200" b="0" strike="noStrike" spc="-1">
              <a:solidFill>
                <a:srgbClr val="000000"/>
              </a:solidFill>
              <a:latin typeface="Neue Haas Grotesk Text Pro"/>
            </a:endParaRPr>
          </a:p>
        </p:txBody>
      </p:sp>
      <p:sp>
        <p:nvSpPr>
          <p:cNvPr id="43" name="PlaceHolder 2"/>
          <p:cNvSpPr>
            <a:spLocks noGrp="1"/>
          </p:cNvSpPr>
          <p:nvPr>
            <p:ph type="body"/>
          </p:nvPr>
        </p:nvSpPr>
        <p:spPr>
          <a:xfrm>
            <a:off x="1069920" y="2139840"/>
            <a:ext cx="8883360" cy="3677400"/>
          </a:xfrm>
          <a:prstGeom prst="rect">
            <a:avLst/>
          </a:prstGeom>
        </p:spPr>
        <p:txBody>
          <a:bodyPr>
            <a:noAutofit/>
          </a:bodyPr>
          <a:lstStyle/>
          <a:p>
            <a:pPr marL="228600" indent="-228240">
              <a:lnSpc>
                <a:spcPct val="120000"/>
              </a:lnSpc>
              <a:spcBef>
                <a:spcPts val="1001"/>
              </a:spcBef>
              <a:buClr>
                <a:srgbClr val="000000"/>
              </a:buClr>
              <a:buFont typeface="Arial"/>
              <a:buChar char="•"/>
            </a:pPr>
            <a:r>
              <a:rPr lang="en-US" sz="1800" b="0" strike="noStrike" spc="-1">
                <a:solidFill>
                  <a:srgbClr val="000000"/>
                </a:solidFill>
                <a:latin typeface="Neue Haas Grotesk Text Pro"/>
              </a:rPr>
              <a:t>Click to edit Master text styles</a:t>
            </a:r>
            <a:endParaRPr lang="it-IT" sz="1800" b="0" strike="noStrike" spc="-1">
              <a:solidFill>
                <a:srgbClr val="000000"/>
              </a:solidFill>
              <a:latin typeface="Neue Haas Grotesk Text Pro"/>
            </a:endParaRPr>
          </a:p>
          <a:p>
            <a:pPr marL="548640" lvl="1" indent="-228240">
              <a:lnSpc>
                <a:spcPct val="120000"/>
              </a:lnSpc>
              <a:spcBef>
                <a:spcPts val="499"/>
              </a:spcBef>
              <a:buClr>
                <a:srgbClr val="000000"/>
              </a:buClr>
              <a:buFont typeface="Neue Haas Grotesk Text Pro"/>
              <a:buChar char="–"/>
            </a:pPr>
            <a:r>
              <a:rPr lang="en-US" sz="1600" b="0" strike="noStrike" spc="-1">
                <a:solidFill>
                  <a:srgbClr val="000000"/>
                </a:solidFill>
                <a:latin typeface="Neue Haas Grotesk Text Pro"/>
              </a:rPr>
              <a:t>Second level</a:t>
            </a:r>
            <a:endParaRPr lang="it-IT" sz="1600" b="0" strike="noStrike" spc="-1">
              <a:solidFill>
                <a:srgbClr val="000000"/>
              </a:solidFill>
              <a:latin typeface="Neue Haas Grotesk Text Pro"/>
            </a:endParaRPr>
          </a:p>
          <a:p>
            <a:pPr marL="777240" lvl="2" indent="-228240">
              <a:lnSpc>
                <a:spcPct val="120000"/>
              </a:lnSpc>
              <a:spcBef>
                <a:spcPts val="499"/>
              </a:spcBef>
              <a:buClr>
                <a:srgbClr val="000000"/>
              </a:buClr>
              <a:buFont typeface="Arial"/>
              <a:buChar char="•"/>
            </a:pPr>
            <a:r>
              <a:rPr lang="en-US" sz="1400" b="0" strike="noStrike" spc="-1">
                <a:solidFill>
                  <a:srgbClr val="000000"/>
                </a:solidFill>
                <a:latin typeface="Neue Haas Grotesk Text Pro"/>
              </a:rPr>
              <a:t>Third level</a:t>
            </a:r>
            <a:endParaRPr lang="it-IT" sz="1400" b="0" strike="noStrike" spc="-1">
              <a:solidFill>
                <a:srgbClr val="000000"/>
              </a:solidFill>
              <a:latin typeface="Neue Haas Grotesk Text Pro"/>
            </a:endParaRPr>
          </a:p>
          <a:p>
            <a:pPr marL="914400" lvl="3" indent="-228240">
              <a:lnSpc>
                <a:spcPct val="120000"/>
              </a:lnSpc>
              <a:spcBef>
                <a:spcPts val="499"/>
              </a:spcBef>
              <a:buClr>
                <a:srgbClr val="000000"/>
              </a:buClr>
              <a:buFont typeface="Neue Haas Grotesk Text Pro"/>
              <a:buChar char="–"/>
            </a:pPr>
            <a:r>
              <a:rPr lang="en-US" sz="1200" b="0" strike="noStrike" spc="-1">
                <a:solidFill>
                  <a:srgbClr val="000000"/>
                </a:solidFill>
                <a:latin typeface="Neue Haas Grotesk Text Pro"/>
              </a:rPr>
              <a:t>Fourth level</a:t>
            </a:r>
            <a:endParaRPr lang="it-IT" sz="1200" b="0" strike="noStrike" spc="-1">
              <a:solidFill>
                <a:srgbClr val="000000"/>
              </a:solidFill>
              <a:latin typeface="Neue Haas Grotesk Text Pro"/>
            </a:endParaRPr>
          </a:p>
          <a:p>
            <a:pPr marL="1097280" lvl="4" indent="-228240">
              <a:lnSpc>
                <a:spcPct val="120000"/>
              </a:lnSpc>
              <a:spcBef>
                <a:spcPts val="499"/>
              </a:spcBef>
              <a:buClr>
                <a:srgbClr val="000000"/>
              </a:buClr>
              <a:buFont typeface="Arial"/>
              <a:buChar char="•"/>
            </a:pPr>
            <a:r>
              <a:rPr lang="en-US" sz="1200" b="0" strike="noStrike" spc="-1">
                <a:solidFill>
                  <a:srgbClr val="000000"/>
                </a:solidFill>
                <a:latin typeface="Neue Haas Grotesk Text Pro"/>
              </a:rPr>
              <a:t>Fifth level</a:t>
            </a:r>
            <a:endParaRPr lang="it-IT" sz="1200" b="0" strike="noStrike" spc="-1">
              <a:solidFill>
                <a:srgbClr val="000000"/>
              </a:solidFill>
              <a:latin typeface="Neue Haas Grotesk Text Pro"/>
            </a:endParaRPr>
          </a:p>
        </p:txBody>
      </p:sp>
      <p:sp>
        <p:nvSpPr>
          <p:cNvPr id="44" name="PlaceHolder 3"/>
          <p:cNvSpPr>
            <a:spLocks noGrp="1"/>
          </p:cNvSpPr>
          <p:nvPr>
            <p:ph type="dt"/>
          </p:nvPr>
        </p:nvSpPr>
        <p:spPr>
          <a:xfrm rot="5400000">
            <a:off x="10477440" y="4629600"/>
            <a:ext cx="2653200" cy="364680"/>
          </a:xfrm>
          <a:prstGeom prst="rect">
            <a:avLst/>
          </a:prstGeom>
        </p:spPr>
        <p:txBody>
          <a:bodyPr anchor="ctr">
            <a:noAutofit/>
          </a:bodyPr>
          <a:lstStyle/>
          <a:p>
            <a:pPr algn="r">
              <a:lnSpc>
                <a:spcPct val="100000"/>
              </a:lnSpc>
            </a:pPr>
            <a:fld id="{7553FFA7-B51B-4771-847E-6B3376B7AADA}" type="datetime">
              <a:rPr lang="en-US" sz="900" b="0" strike="noStrike" spc="-1">
                <a:solidFill>
                  <a:srgbClr val="000000"/>
                </a:solidFill>
                <a:latin typeface="Neue Haas Grotesk Text Pro"/>
              </a:rPr>
              <a:pPr algn="r">
                <a:lnSpc>
                  <a:spcPct val="100000"/>
                </a:lnSpc>
              </a:pPr>
              <a:t>5/27/2025</a:t>
            </a:fld>
            <a:endParaRPr lang="it-IT" sz="900" b="0" strike="noStrike" spc="-1">
              <a:latin typeface="Times New Roman"/>
            </a:endParaRPr>
          </a:p>
        </p:txBody>
      </p:sp>
      <p:sp>
        <p:nvSpPr>
          <p:cNvPr id="45" name="PlaceHolder 4"/>
          <p:cNvSpPr>
            <a:spLocks noGrp="1"/>
          </p:cNvSpPr>
          <p:nvPr>
            <p:ph type="ftr"/>
          </p:nvPr>
        </p:nvSpPr>
        <p:spPr>
          <a:xfrm>
            <a:off x="8610480" y="6318360"/>
            <a:ext cx="2742840" cy="364680"/>
          </a:xfrm>
          <a:prstGeom prst="rect">
            <a:avLst/>
          </a:prstGeom>
        </p:spPr>
        <p:txBody>
          <a:bodyPr anchor="ctr">
            <a:noAutofit/>
          </a:bodyPr>
          <a:lstStyle/>
          <a:p>
            <a:endParaRPr lang="it-IT" sz="2400" b="0" strike="noStrike" spc="-1">
              <a:latin typeface="Times New Roman"/>
            </a:endParaRPr>
          </a:p>
        </p:txBody>
      </p:sp>
      <p:sp>
        <p:nvSpPr>
          <p:cNvPr id="46" name="PlaceHolder 5"/>
          <p:cNvSpPr>
            <a:spLocks noGrp="1"/>
          </p:cNvSpPr>
          <p:nvPr>
            <p:ph type="sldNum"/>
          </p:nvPr>
        </p:nvSpPr>
        <p:spPr>
          <a:xfrm>
            <a:off x="11353680" y="6318360"/>
            <a:ext cx="615240" cy="364680"/>
          </a:xfrm>
          <a:prstGeom prst="rect">
            <a:avLst/>
          </a:prstGeom>
        </p:spPr>
        <p:txBody>
          <a:bodyPr anchor="ctr">
            <a:noAutofit/>
          </a:bodyPr>
          <a:lstStyle/>
          <a:p>
            <a:pPr algn="r">
              <a:lnSpc>
                <a:spcPct val="100000"/>
              </a:lnSpc>
            </a:pPr>
            <a:fld id="{0AEA2BF7-51DD-4FC4-96D0-10872B77B875}" type="slidenum">
              <a:rPr lang="en-US" sz="1600" b="1" strike="noStrike" spc="-1">
                <a:solidFill>
                  <a:srgbClr val="000000"/>
                </a:solidFill>
                <a:latin typeface="Neue Haas Grotesk Text Pro"/>
              </a:rPr>
              <a:pPr algn="r">
                <a:lnSpc>
                  <a:spcPct val="100000"/>
                </a:lnSpc>
              </a:pPr>
              <a:t>‹N›</a:t>
            </a:fld>
            <a:endParaRPr lang="it-IT" sz="16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3" name="PlaceHolder 1"/>
          <p:cNvSpPr>
            <a:spLocks noGrp="1"/>
          </p:cNvSpPr>
          <p:nvPr>
            <p:ph type="title"/>
          </p:nvPr>
        </p:nvSpPr>
        <p:spPr>
          <a:xfrm>
            <a:off x="609480" y="273600"/>
            <a:ext cx="10972080" cy="1144440"/>
          </a:xfrm>
          <a:prstGeom prst="rect">
            <a:avLst/>
          </a:prstGeom>
        </p:spPr>
        <p:txBody>
          <a:bodyPr lIns="0" tIns="0" rIns="0" bIns="0" anchor="ctr">
            <a:noAutofit/>
          </a:bodyPr>
          <a:lstStyle/>
          <a:p>
            <a:r>
              <a:rPr lang="it-IT" sz="3200" b="0" strike="noStrike" spc="-1">
                <a:solidFill>
                  <a:srgbClr val="000000"/>
                </a:solidFill>
                <a:latin typeface="Neue Haas Grotesk Text Pro"/>
              </a:rPr>
              <a:t>Fai clic per modificare il formato del testo del titolo</a:t>
            </a:r>
          </a:p>
        </p:txBody>
      </p:sp>
      <p:sp>
        <p:nvSpPr>
          <p:cNvPr id="84" name="PlaceHolder 2"/>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it-IT" sz="1800" b="0" strike="noStrike" spc="-1">
                <a:solidFill>
                  <a:srgbClr val="000000"/>
                </a:solidFill>
                <a:latin typeface="Neue Haas Grotesk Text Pro"/>
              </a:rPr>
              <a:t>Fai clic per modificare il formato del testo della struttura</a:t>
            </a:r>
          </a:p>
          <a:p>
            <a:pPr marL="864000" lvl="1" indent="-324000">
              <a:spcBef>
                <a:spcPts val="1134"/>
              </a:spcBef>
              <a:buClr>
                <a:srgbClr val="000000"/>
              </a:buClr>
              <a:buSzPct val="75000"/>
              <a:buFont typeface="Symbol" charset="2"/>
              <a:buChar char=""/>
            </a:pPr>
            <a:r>
              <a:rPr lang="it-IT" sz="1400" b="0" strike="noStrike" spc="-1">
                <a:solidFill>
                  <a:srgbClr val="000000"/>
                </a:solidFill>
                <a:latin typeface="Neue Haas Grotesk Text Pro"/>
              </a:rPr>
              <a:t>Secondo livello struttura</a:t>
            </a:r>
          </a:p>
          <a:p>
            <a:pPr marL="1296000" lvl="2" indent="-288000">
              <a:spcBef>
                <a:spcPts val="850"/>
              </a:spcBef>
              <a:buClr>
                <a:srgbClr val="000000"/>
              </a:buClr>
              <a:buSzPct val="45000"/>
              <a:buFont typeface="Wingdings" charset="2"/>
              <a:buChar char=""/>
            </a:pPr>
            <a:r>
              <a:rPr lang="it-IT" sz="1200" b="0" strike="noStrike" spc="-1">
                <a:solidFill>
                  <a:srgbClr val="000000"/>
                </a:solidFill>
                <a:latin typeface="Neue Haas Grotesk Text Pro"/>
              </a:rPr>
              <a:t>Terzo livello struttura</a:t>
            </a:r>
          </a:p>
          <a:p>
            <a:pPr marL="1728000" lvl="3" indent="-216000">
              <a:spcBef>
                <a:spcPts val="567"/>
              </a:spcBef>
              <a:buClr>
                <a:srgbClr val="000000"/>
              </a:buClr>
              <a:buSzPct val="75000"/>
              <a:buFont typeface="Symbol" charset="2"/>
              <a:buChar char=""/>
            </a:pPr>
            <a:r>
              <a:rPr lang="it-IT" sz="1200" b="0" strike="noStrike" spc="-1">
                <a:solidFill>
                  <a:srgbClr val="000000"/>
                </a:solidFill>
                <a:latin typeface="Neue Haas Grotesk Text Pro"/>
              </a:rPr>
              <a:t>Quarto livello struttura</a:t>
            </a:r>
          </a:p>
          <a:p>
            <a:pPr marL="2160000" lvl="4" indent="-216000">
              <a:spcBef>
                <a:spcPts val="283"/>
              </a:spcBef>
              <a:buClr>
                <a:srgbClr val="000000"/>
              </a:buClr>
              <a:buSzPct val="45000"/>
              <a:buFont typeface="Wingdings" charset="2"/>
              <a:buChar char=""/>
            </a:pPr>
            <a:r>
              <a:rPr lang="it-IT" sz="2000" b="0" strike="noStrike" spc="-1">
                <a:solidFill>
                  <a:srgbClr val="000000"/>
                </a:solidFill>
                <a:latin typeface="Neue Haas Grotesk Text Pro"/>
              </a:rPr>
              <a:t>Quinto livello struttura</a:t>
            </a:r>
          </a:p>
          <a:p>
            <a:pPr marL="2592000" lvl="5" indent="-216000">
              <a:spcBef>
                <a:spcPts val="283"/>
              </a:spcBef>
              <a:buClr>
                <a:srgbClr val="000000"/>
              </a:buClr>
              <a:buSzPct val="45000"/>
              <a:buFont typeface="Wingdings" charset="2"/>
              <a:buChar char=""/>
            </a:pPr>
            <a:r>
              <a:rPr lang="it-IT" sz="2000" b="0" strike="noStrike" spc="-1">
                <a:solidFill>
                  <a:srgbClr val="000000"/>
                </a:solidFill>
                <a:latin typeface="Neue Haas Grotesk Text Pro"/>
              </a:rPr>
              <a:t>Sesto livello struttura</a:t>
            </a:r>
          </a:p>
          <a:p>
            <a:pPr marL="3024000" lvl="6" indent="-216000">
              <a:spcBef>
                <a:spcPts val="283"/>
              </a:spcBef>
              <a:buClr>
                <a:srgbClr val="000000"/>
              </a:buClr>
              <a:buSzPct val="45000"/>
              <a:buFont typeface="Wingdings" charset="2"/>
              <a:buChar char=""/>
            </a:pPr>
            <a:r>
              <a:rPr lang="it-IT" sz="2000" b="0" strike="noStrike" spc="-1">
                <a:solidFill>
                  <a:srgbClr val="000000"/>
                </a:solidFill>
                <a:latin typeface="Neue Haas Grotesk Text Pro"/>
              </a:rPr>
              <a:t>Settimo livello struttura</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7.xml"/><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7.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7.jpeg"/><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2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3.xml"/><Relationship Id="rId1" Type="http://schemas.openxmlformats.org/officeDocument/2006/relationships/slideLayout" Target="../slideLayouts/slideLayout2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7.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7.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7.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microsoft.com/office/2007/relationships/media" Target="../media/media2.mp4"/><Relationship Id="rId7" Type="http://schemas.openxmlformats.org/officeDocument/2006/relationships/image" Target="../media/image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6.xml"/><Relationship Id="rId5" Type="http://schemas.openxmlformats.org/officeDocument/2006/relationships/slideLayout" Target="../slideLayouts/slideLayout27.xml"/><Relationship Id="rId4" Type="http://schemas.openxmlformats.org/officeDocument/2006/relationships/video" Target="../media/media2.mp4"/></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7.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7.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1" name="Rectangle 15"/>
          <p:cNvSpPr/>
          <p:nvPr/>
        </p:nvSpPr>
        <p:spPr>
          <a:xfrm>
            <a:off x="0" y="0"/>
            <a:ext cx="12191760" cy="6857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pic>
        <p:nvPicPr>
          <p:cNvPr id="122" name="Immagine 3" descr="Immagine che contiene cibo, tavolo, tazza, piatto&#10;&#10;Descrizione generata automaticamente"/>
          <p:cNvPicPr/>
          <p:nvPr/>
        </p:nvPicPr>
        <p:blipFill>
          <a:blip r:embed="rId2" cstate="print"/>
          <a:srcRect t="9783" b="15219"/>
          <a:stretch/>
        </p:blipFill>
        <p:spPr>
          <a:xfrm>
            <a:off x="0" y="0"/>
            <a:ext cx="12191760" cy="6857640"/>
          </a:xfrm>
          <a:prstGeom prst="rect">
            <a:avLst/>
          </a:prstGeom>
          <a:ln w="0">
            <a:noFill/>
          </a:ln>
        </p:spPr>
      </p:pic>
      <p:sp>
        <p:nvSpPr>
          <p:cNvPr id="123" name="Freeform: Shape 17"/>
          <p:cNvSpPr/>
          <p:nvPr/>
        </p:nvSpPr>
        <p:spPr>
          <a:xfrm rot="21540000" flipH="1">
            <a:off x="4556880" y="3127680"/>
            <a:ext cx="7653960" cy="3795840"/>
          </a:xfrm>
          <a:custGeom>
            <a:avLst/>
            <a:gdLst/>
            <a:ahLst/>
            <a:cxnLst/>
            <a:rect l="l" t="t" r="r" b="b"/>
            <a:pathLst>
              <a:path w="7654355" h="3796328">
                <a:moveTo>
                  <a:pt x="1835852" y="1549"/>
                </a:moveTo>
                <a:cubicBezTo>
                  <a:pt x="1166613" y="24353"/>
                  <a:pt x="510847" y="298769"/>
                  <a:pt x="20604" y="803783"/>
                </a:cubicBezTo>
                <a:lnTo>
                  <a:pt x="0" y="826352"/>
                </a:lnTo>
                <a:lnTo>
                  <a:pt x="51841" y="3796328"/>
                </a:lnTo>
                <a:lnTo>
                  <a:pt x="7654355" y="3663625"/>
                </a:lnTo>
                <a:lnTo>
                  <a:pt x="3473222" y="499129"/>
                </a:lnTo>
                <a:lnTo>
                  <a:pt x="3417360" y="459014"/>
                </a:lnTo>
                <a:cubicBezTo>
                  <a:pt x="2981578" y="162529"/>
                  <a:pt x="2485536" y="12600"/>
                  <a:pt x="1990462" y="763"/>
                </a:cubicBezTo>
                <a:cubicBezTo>
                  <a:pt x="1938891" y="-470"/>
                  <a:pt x="1887332" y="-206"/>
                  <a:pt x="1835852" y="1549"/>
                </a:cubicBezTo>
                <a:close/>
              </a:path>
            </a:pathLst>
          </a:custGeom>
          <a:gradFill rotWithShape="0">
            <a:gsLst>
              <a:gs pos="22000">
                <a:srgbClr val="FEEFD9">
                  <a:alpha val="80000"/>
                </a:srgbClr>
              </a:gs>
              <a:gs pos="100000">
                <a:srgbClr val="58EAE3">
                  <a:alpha val="84313"/>
                </a:srgbClr>
              </a:gs>
            </a:gsLst>
            <a:lin ang="17940000"/>
          </a:gradFill>
          <a:ln>
            <a:noFill/>
          </a:ln>
        </p:spPr>
        <p:style>
          <a:lnRef idx="2">
            <a:schemeClr val="accent1">
              <a:shade val="50000"/>
            </a:schemeClr>
          </a:lnRef>
          <a:fillRef idx="1">
            <a:schemeClr val="accent1"/>
          </a:fillRef>
          <a:effectRef idx="0">
            <a:schemeClr val="accent1"/>
          </a:effectRef>
          <a:fontRef idx="minor"/>
        </p:style>
      </p:sp>
      <p:sp>
        <p:nvSpPr>
          <p:cNvPr id="124" name="Titolo 1"/>
          <p:cNvSpPr txBox="1"/>
          <p:nvPr/>
        </p:nvSpPr>
        <p:spPr>
          <a:xfrm>
            <a:off x="7253530" y="4043390"/>
            <a:ext cx="4626470" cy="1232280"/>
          </a:xfrm>
          <a:prstGeom prst="rect">
            <a:avLst/>
          </a:prstGeom>
          <a:noFill/>
          <a:ln w="0">
            <a:noFill/>
          </a:ln>
        </p:spPr>
        <p:txBody>
          <a:bodyPr anchor="ctr">
            <a:normAutofit fontScale="87500"/>
          </a:bodyPr>
          <a:lstStyle/>
          <a:p>
            <a:pPr algn="r">
              <a:lnSpc>
                <a:spcPct val="90000"/>
              </a:lnSpc>
            </a:pPr>
            <a:r>
              <a:rPr lang="it-IT" sz="2700" b="1" strike="noStrike" spc="-1" dirty="0">
                <a:solidFill>
                  <a:srgbClr val="000000"/>
                </a:solidFill>
                <a:latin typeface="Neue Haas Grotesk Text Pro"/>
              </a:rPr>
              <a:t>L’alimentazione </a:t>
            </a:r>
          </a:p>
          <a:p>
            <a:pPr algn="r">
              <a:lnSpc>
                <a:spcPct val="90000"/>
              </a:lnSpc>
            </a:pPr>
            <a:r>
              <a:rPr lang="it-IT" sz="2700" b="1" strike="noStrike" spc="-1" dirty="0">
                <a:solidFill>
                  <a:srgbClr val="000000"/>
                </a:solidFill>
                <a:latin typeface="Neue Haas Grotesk Text Pro"/>
              </a:rPr>
              <a:t>del paziente </a:t>
            </a:r>
            <a:r>
              <a:rPr lang="it-IT" sz="2700" b="1" strike="noStrike" spc="-1" dirty="0" err="1">
                <a:solidFill>
                  <a:srgbClr val="000000"/>
                </a:solidFill>
                <a:latin typeface="Neue Haas Grotesk Text Pro"/>
              </a:rPr>
              <a:t>disfagico</a:t>
            </a:r>
            <a:r>
              <a:rPr lang="it-IT" sz="2700" b="1" strike="noStrike" spc="-1" dirty="0">
                <a:solidFill>
                  <a:srgbClr val="000000"/>
                </a:solidFill>
                <a:latin typeface="Neue Haas Grotesk Text Pro"/>
              </a:rPr>
              <a:t>: </a:t>
            </a:r>
          </a:p>
          <a:p>
            <a:pPr algn="r">
              <a:lnSpc>
                <a:spcPct val="90000"/>
              </a:lnSpc>
            </a:pPr>
            <a:r>
              <a:rPr lang="it-IT" sz="2700" b="1" strike="noStrike" spc="-1" dirty="0">
                <a:solidFill>
                  <a:srgbClr val="000000"/>
                </a:solidFill>
                <a:latin typeface="Neue Haas Grotesk Text Pro"/>
              </a:rPr>
              <a:t>aspetti pratici e consistenze.</a:t>
            </a:r>
            <a:endParaRPr lang="it-IT" sz="2700" b="0" strike="noStrike" spc="-1" dirty="0">
              <a:solidFill>
                <a:srgbClr val="000000"/>
              </a:solidFill>
              <a:latin typeface="Neue Haas Grotesk Text Pro"/>
            </a:endParaRPr>
          </a:p>
        </p:txBody>
      </p:sp>
      <p:sp>
        <p:nvSpPr>
          <p:cNvPr id="125" name="Sottotitolo 2"/>
          <p:cNvSpPr txBox="1"/>
          <p:nvPr/>
        </p:nvSpPr>
        <p:spPr>
          <a:xfrm>
            <a:off x="5934635" y="5408051"/>
            <a:ext cx="5945365" cy="1010520"/>
          </a:xfrm>
          <a:prstGeom prst="rect">
            <a:avLst/>
          </a:prstGeom>
          <a:noFill/>
          <a:ln w="0">
            <a:noFill/>
          </a:ln>
        </p:spPr>
        <p:txBody>
          <a:bodyPr anchor="b">
            <a:noAutofit/>
          </a:bodyPr>
          <a:lstStyle/>
          <a:p>
            <a:pPr algn="r">
              <a:lnSpc>
                <a:spcPct val="90000"/>
              </a:lnSpc>
              <a:tabLst>
                <a:tab pos="0" algn="l"/>
              </a:tabLst>
            </a:pPr>
            <a:r>
              <a:rPr lang="it-IT" sz="1400" b="1" strike="noStrike" spc="-1" dirty="0">
                <a:solidFill>
                  <a:srgbClr val="000000"/>
                </a:solidFill>
                <a:latin typeface="Neue Haas Grotesk Text Pro"/>
              </a:rPr>
              <a:t>Dietista </a:t>
            </a:r>
          </a:p>
          <a:p>
            <a:pPr algn="r">
              <a:lnSpc>
                <a:spcPct val="90000"/>
              </a:lnSpc>
              <a:tabLst>
                <a:tab pos="0" algn="l"/>
              </a:tabLst>
            </a:pPr>
            <a:r>
              <a:rPr lang="it-IT" sz="1400" b="1" strike="noStrike" spc="-1" dirty="0">
                <a:solidFill>
                  <a:srgbClr val="000000"/>
                </a:solidFill>
                <a:latin typeface="Neue Haas Grotesk Text Pro"/>
              </a:rPr>
              <a:t>Dott.ssa Federica Dall’Aglio</a:t>
            </a:r>
            <a:endParaRPr lang="it-IT" sz="1400" b="0" strike="noStrike" spc="-1" dirty="0">
              <a:latin typeface="Arial"/>
            </a:endParaRPr>
          </a:p>
          <a:p>
            <a:pPr algn="r">
              <a:lnSpc>
                <a:spcPct val="90000"/>
              </a:lnSpc>
              <a:tabLst>
                <a:tab pos="0" algn="l"/>
              </a:tabLst>
            </a:pPr>
            <a:endParaRPr lang="it-IT" sz="1400" b="0" strike="noStrike" spc="-1" dirty="0">
              <a:latin typeface="Arial"/>
            </a:endParaRPr>
          </a:p>
          <a:p>
            <a:pPr algn="r">
              <a:lnSpc>
                <a:spcPct val="90000"/>
              </a:lnSpc>
              <a:tabLst>
                <a:tab pos="0" algn="l"/>
              </a:tabLst>
            </a:pPr>
            <a:r>
              <a:rPr lang="it-IT" sz="1400" b="1" strike="noStrike" spc="-1" dirty="0">
                <a:solidFill>
                  <a:srgbClr val="000000"/>
                </a:solidFill>
                <a:latin typeface="Neue Haas Grotesk Text Pro"/>
              </a:rPr>
              <a:t>Coordinatore U.A. Nutrizione Clinica e Metabolismo </a:t>
            </a:r>
          </a:p>
          <a:p>
            <a:pPr algn="r">
              <a:lnSpc>
                <a:spcPct val="90000"/>
              </a:lnSpc>
              <a:tabLst>
                <a:tab pos="0" algn="l"/>
              </a:tabLst>
            </a:pPr>
            <a:r>
              <a:rPr lang="it-IT" sz="1400" b="1" spc="-1" dirty="0">
                <a:solidFill>
                  <a:srgbClr val="000000"/>
                </a:solidFill>
                <a:latin typeface="Neue Haas Grotesk Text Pro"/>
              </a:rPr>
              <a:t>Azienda ospedaliera universitaria IRCCS Policlinico di Sant’Orsola</a:t>
            </a:r>
            <a:endParaRPr lang="it-IT" sz="1400" b="0" strike="noStrike" spc="-1" dirty="0">
              <a:latin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90414E1-C3CD-D140-B084-5B3326AD485C}"/>
              </a:ext>
            </a:extLst>
          </p:cNvPr>
          <p:cNvSpPr>
            <a:spLocks noGrp="1"/>
          </p:cNvSpPr>
          <p:nvPr>
            <p:ph type="title"/>
          </p:nvPr>
        </p:nvSpPr>
        <p:spPr>
          <a:xfrm>
            <a:off x="1257905" y="304888"/>
            <a:ext cx="9426807" cy="953280"/>
          </a:xfrm>
          <a:noFill/>
          <a:ln w="0">
            <a:noFill/>
          </a:ln>
        </p:spPr>
        <p:txBody>
          <a:bodyPr lIns="0" tIns="0" rIns="0" bIns="0" anchor="ctr">
            <a:noAutofit/>
          </a:bodyPr>
          <a:lstStyle/>
          <a:p>
            <a:pPr algn="ctr"/>
            <a:r>
              <a:rPr lang="it-IT" sz="3200" b="1" spc="-1" dirty="0">
                <a:solidFill>
                  <a:srgbClr val="000000"/>
                </a:solidFill>
                <a:latin typeface="Neue Haas Grotesk Text Pro"/>
                <a:ea typeface="+mn-ea"/>
                <a:cs typeface="+mn-cs"/>
              </a:rPr>
              <a:t>Le novità</a:t>
            </a:r>
          </a:p>
        </p:txBody>
      </p:sp>
      <p:pic>
        <p:nvPicPr>
          <p:cNvPr id="77826" name="Picture 2" descr="UE sviluppa PERFORMANCE , cibo stampato in 3D per persone affete da ..."/>
          <p:cNvPicPr>
            <a:picLocks noChangeAspect="1" noChangeArrowheads="1"/>
          </p:cNvPicPr>
          <p:nvPr/>
        </p:nvPicPr>
        <p:blipFill>
          <a:blip r:embed="rId3" cstate="print"/>
          <a:srcRect/>
          <a:stretch>
            <a:fillRect/>
          </a:stretch>
        </p:blipFill>
        <p:spPr bwMode="auto">
          <a:xfrm>
            <a:off x="498228" y="1353166"/>
            <a:ext cx="3985997" cy="2491248"/>
          </a:xfrm>
          <a:prstGeom prst="rect">
            <a:avLst/>
          </a:prstGeom>
          <a:noFill/>
        </p:spPr>
      </p:pic>
      <p:sp>
        <p:nvSpPr>
          <p:cNvPr id="77828" name="AutoShape 4" descr="https://webmail.aosp.bo.it/service/home/~/?auth=co&amp;loc=it&amp;id=35087&amp;part=2"/>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77830" name="AutoShape 6" descr="https://webmail.aosp.bo.it/service/home/~/?auth=co&amp;loc=it&amp;id=35087&amp;part=2"/>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6" name="Immagine 5" descr="IMG.jpg"/>
          <p:cNvPicPr>
            <a:picLocks noChangeAspect="1"/>
          </p:cNvPicPr>
          <p:nvPr/>
        </p:nvPicPr>
        <p:blipFill>
          <a:blip r:embed="rId4" cstate="print"/>
          <a:srcRect l="12600" r="5600"/>
          <a:stretch>
            <a:fillRect/>
          </a:stretch>
        </p:blipFill>
        <p:spPr>
          <a:xfrm>
            <a:off x="3512662" y="3451123"/>
            <a:ext cx="3399416" cy="3116825"/>
          </a:xfrm>
          <a:prstGeom prst="rect">
            <a:avLst/>
          </a:prstGeom>
        </p:spPr>
      </p:pic>
      <p:sp>
        <p:nvSpPr>
          <p:cNvPr id="8" name="CasellaDiTesto 7"/>
          <p:cNvSpPr txBox="1"/>
          <p:nvPr/>
        </p:nvSpPr>
        <p:spPr>
          <a:xfrm>
            <a:off x="668595" y="4109885"/>
            <a:ext cx="2585884" cy="120032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it-IT" dirty="0"/>
              <a:t>Cibi in stampa 3D</a:t>
            </a:r>
          </a:p>
          <a:p>
            <a:pPr algn="ctr"/>
            <a:endParaRPr lang="it-IT" dirty="0"/>
          </a:p>
          <a:p>
            <a:pPr algn="ctr"/>
            <a:r>
              <a:rPr lang="it-IT" dirty="0"/>
              <a:t>Corrispondono al livello 4 IDDSI</a:t>
            </a:r>
          </a:p>
        </p:txBody>
      </p:sp>
      <p:pic>
        <p:nvPicPr>
          <p:cNvPr id="77832" name="Picture 8" descr="bi5catering_bevosano"/>
          <p:cNvPicPr>
            <a:picLocks noChangeAspect="1" noChangeArrowheads="1"/>
          </p:cNvPicPr>
          <p:nvPr/>
        </p:nvPicPr>
        <p:blipFill>
          <a:blip r:embed="rId5" cstate="print"/>
          <a:srcRect/>
          <a:stretch>
            <a:fillRect/>
          </a:stretch>
        </p:blipFill>
        <p:spPr bwMode="auto">
          <a:xfrm>
            <a:off x="9358569" y="904568"/>
            <a:ext cx="2190750" cy="5715000"/>
          </a:xfrm>
          <a:prstGeom prst="rect">
            <a:avLst/>
          </a:prstGeom>
          <a:noFill/>
        </p:spPr>
      </p:pic>
      <p:sp>
        <p:nvSpPr>
          <p:cNvPr id="10" name="CasellaDiTesto 9"/>
          <p:cNvSpPr txBox="1"/>
          <p:nvPr/>
        </p:nvSpPr>
        <p:spPr>
          <a:xfrm>
            <a:off x="9252154" y="993058"/>
            <a:ext cx="973393" cy="369332"/>
          </a:xfrm>
          <a:prstGeom prst="rect">
            <a:avLst/>
          </a:prstGeom>
          <a:solidFill>
            <a:schemeClr val="bg1"/>
          </a:solidFill>
        </p:spPr>
        <p:txBody>
          <a:bodyPr wrap="square" rtlCol="0">
            <a:spAutoFit/>
          </a:bodyPr>
          <a:lstStyle/>
          <a:p>
            <a:endParaRPr lang="it-IT" dirty="0"/>
          </a:p>
        </p:txBody>
      </p:sp>
      <p:sp>
        <p:nvSpPr>
          <p:cNvPr id="11" name="CasellaDiTesto 10"/>
          <p:cNvSpPr txBox="1"/>
          <p:nvPr/>
        </p:nvSpPr>
        <p:spPr>
          <a:xfrm>
            <a:off x="6592530" y="1342104"/>
            <a:ext cx="2585884" cy="175432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it-IT" dirty="0"/>
              <a:t>Distributori automatici che servono bevande gelificate e alimenti pronti a consistenza modificata secondo IDDSI</a:t>
            </a:r>
          </a:p>
        </p:txBody>
      </p:sp>
    </p:spTree>
    <p:extLst>
      <p:ext uri="{BB962C8B-B14F-4D97-AF65-F5344CB8AC3E}">
        <p14:creationId xmlns:p14="http://schemas.microsoft.com/office/powerpoint/2010/main" val="29714433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Titolo 1"/>
          <p:cNvSpPr txBox="1"/>
          <p:nvPr/>
        </p:nvSpPr>
        <p:spPr>
          <a:xfrm>
            <a:off x="609480" y="273600"/>
            <a:ext cx="10972080" cy="1144440"/>
          </a:xfrm>
          <a:prstGeom prst="rect">
            <a:avLst/>
          </a:prstGeom>
          <a:noFill/>
          <a:ln w="0">
            <a:noFill/>
          </a:ln>
        </p:spPr>
        <p:txBody>
          <a:bodyPr lIns="0" tIns="0" rIns="0" bIns="0" anchor="ctr">
            <a:noAutofit/>
          </a:bodyPr>
          <a:lstStyle/>
          <a:p>
            <a:pPr algn="ctr">
              <a:lnSpc>
                <a:spcPct val="90000"/>
              </a:lnSpc>
            </a:pPr>
            <a:r>
              <a:rPr lang="it-IT" sz="4000" b="1" strike="noStrike" spc="-1" dirty="0">
                <a:solidFill>
                  <a:srgbClr val="000000"/>
                </a:solidFill>
                <a:latin typeface="Neue Haas Grotesk Text Pro"/>
              </a:rPr>
              <a:t>La corretta idratazione</a:t>
            </a:r>
            <a:endParaRPr lang="it-IT" sz="4000" b="0" strike="noStrike" spc="-1" dirty="0">
              <a:solidFill>
                <a:srgbClr val="000000"/>
              </a:solidFill>
              <a:latin typeface="Neue Haas Grotesk Text Pro"/>
            </a:endParaRPr>
          </a:p>
        </p:txBody>
      </p:sp>
      <p:sp>
        <p:nvSpPr>
          <p:cNvPr id="191" name="CasellaDiTesto 4"/>
          <p:cNvSpPr/>
          <p:nvPr/>
        </p:nvSpPr>
        <p:spPr>
          <a:xfrm>
            <a:off x="609480" y="2427120"/>
            <a:ext cx="6773400" cy="2245315"/>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spAutoFit/>
          </a:bodyPr>
          <a:lstStyle/>
          <a:p>
            <a:pPr algn="ctr">
              <a:lnSpc>
                <a:spcPct val="100000"/>
              </a:lnSpc>
            </a:pPr>
            <a:r>
              <a:rPr lang="it-IT" sz="2800" b="0" strike="noStrike" spc="-1" dirty="0">
                <a:solidFill>
                  <a:srgbClr val="000000"/>
                </a:solidFill>
                <a:latin typeface="Neue Haas Grotesk Text Pro"/>
              </a:rPr>
              <a:t>Fabbisogno Acqua</a:t>
            </a:r>
            <a:endParaRPr lang="it-IT" sz="2800" b="0" strike="noStrike" spc="-1" dirty="0">
              <a:latin typeface="Arial"/>
            </a:endParaRPr>
          </a:p>
          <a:p>
            <a:pPr algn="ctr">
              <a:lnSpc>
                <a:spcPct val="100000"/>
              </a:lnSpc>
            </a:pPr>
            <a:endParaRPr lang="it-IT" sz="2800" b="0" strike="noStrike" spc="-1" dirty="0">
              <a:latin typeface="Arial"/>
            </a:endParaRPr>
          </a:p>
          <a:p>
            <a:pPr marL="285840" indent="-285480">
              <a:lnSpc>
                <a:spcPct val="100000"/>
              </a:lnSpc>
              <a:buClr>
                <a:srgbClr val="000000"/>
              </a:buClr>
              <a:buFont typeface="Wingdings" charset="2"/>
              <a:buChar char=""/>
            </a:pPr>
            <a:r>
              <a:rPr lang="it-IT" sz="1800" b="0" strike="noStrike" spc="-1" dirty="0">
                <a:solidFill>
                  <a:srgbClr val="000000"/>
                </a:solidFill>
                <a:latin typeface="Neue Haas Grotesk Text Pro"/>
              </a:rPr>
              <a:t>Nell’adulto e anziano</a:t>
            </a:r>
            <a:r>
              <a:rPr lang="it-IT" spc="-1" dirty="0">
                <a:solidFill>
                  <a:srgbClr val="000000"/>
                </a:solidFill>
                <a:latin typeface="Neue Haas Grotesk Text Pro"/>
              </a:rPr>
              <a:t>: 2000 ml/die donna, 2500 </a:t>
            </a:r>
            <a:r>
              <a:rPr lang="it-IT" sz="1800" b="0" strike="noStrike" spc="-1" dirty="0">
                <a:solidFill>
                  <a:srgbClr val="000000"/>
                </a:solidFill>
                <a:latin typeface="Neue Haas Grotesk Text Pro"/>
              </a:rPr>
              <a:t>ml/die uomo </a:t>
            </a:r>
            <a:endParaRPr lang="it-IT" sz="1800" b="0" strike="noStrike" spc="-1" dirty="0">
              <a:latin typeface="Arial"/>
            </a:endParaRPr>
          </a:p>
          <a:p>
            <a:pPr>
              <a:lnSpc>
                <a:spcPct val="100000"/>
              </a:lnSpc>
            </a:pPr>
            <a:r>
              <a:rPr lang="it-IT" sz="1600" b="0" i="1" strike="noStrike" spc="-1" dirty="0">
                <a:solidFill>
                  <a:srgbClr val="000000"/>
                </a:solidFill>
                <a:latin typeface="Neue Haas Grotesk Text Pro"/>
              </a:rPr>
              <a:t>(Almeno 1600 ml/die di bevande nella donna anziana e 2000 ml/die uomo anziano)</a:t>
            </a:r>
            <a:endParaRPr lang="it-IT" sz="1600" b="0" strike="noStrike" spc="-1" dirty="0">
              <a:latin typeface="Arial"/>
            </a:endParaRPr>
          </a:p>
          <a:p>
            <a:pPr>
              <a:lnSpc>
                <a:spcPct val="100000"/>
              </a:lnSpc>
            </a:pPr>
            <a:endParaRPr lang="it-IT" sz="1600" b="0" strike="noStrike" spc="-1" dirty="0">
              <a:latin typeface="Arial"/>
            </a:endParaRPr>
          </a:p>
          <a:p>
            <a:pPr marL="285840" indent="-285480">
              <a:lnSpc>
                <a:spcPct val="100000"/>
              </a:lnSpc>
              <a:buClr>
                <a:srgbClr val="000000"/>
              </a:buClr>
              <a:buFont typeface="Wingdings" charset="2"/>
              <a:buChar char=""/>
            </a:pPr>
            <a:r>
              <a:rPr lang="it-IT" sz="1800" b="0" strike="noStrike" spc="-1" dirty="0">
                <a:solidFill>
                  <a:srgbClr val="000000"/>
                </a:solidFill>
                <a:latin typeface="Neue Haas Grotesk Text Pro"/>
              </a:rPr>
              <a:t>Nel bambino (primi 10 anni di vita) da 1200-1800 ml/die</a:t>
            </a:r>
            <a:endParaRPr lang="it-IT" sz="1800" b="0" strike="noStrike" spc="-1" dirty="0">
              <a:latin typeface="Arial"/>
            </a:endParaRPr>
          </a:p>
        </p:txBody>
      </p:sp>
      <p:pic>
        <p:nvPicPr>
          <p:cNvPr id="192" name="Immagine 2"/>
          <p:cNvPicPr/>
          <p:nvPr/>
        </p:nvPicPr>
        <p:blipFill>
          <a:blip r:embed="rId2" cstate="print"/>
          <a:stretch/>
        </p:blipFill>
        <p:spPr>
          <a:xfrm>
            <a:off x="7913520" y="1994040"/>
            <a:ext cx="664200" cy="865440"/>
          </a:xfrm>
          <a:prstGeom prst="rect">
            <a:avLst/>
          </a:prstGeom>
          <a:ln w="0">
            <a:noFill/>
          </a:ln>
        </p:spPr>
      </p:pic>
      <p:pic>
        <p:nvPicPr>
          <p:cNvPr id="193" name="Immagine 3"/>
          <p:cNvPicPr/>
          <p:nvPr/>
        </p:nvPicPr>
        <p:blipFill>
          <a:blip r:embed="rId2" cstate="print"/>
          <a:stretch/>
        </p:blipFill>
        <p:spPr>
          <a:xfrm>
            <a:off x="7913520" y="3002760"/>
            <a:ext cx="664200" cy="865440"/>
          </a:xfrm>
          <a:prstGeom prst="rect">
            <a:avLst/>
          </a:prstGeom>
          <a:ln w="0">
            <a:noFill/>
          </a:ln>
        </p:spPr>
      </p:pic>
      <p:pic>
        <p:nvPicPr>
          <p:cNvPr id="194" name="Immagine 5"/>
          <p:cNvPicPr/>
          <p:nvPr/>
        </p:nvPicPr>
        <p:blipFill>
          <a:blip r:embed="rId2" cstate="print"/>
          <a:stretch/>
        </p:blipFill>
        <p:spPr>
          <a:xfrm>
            <a:off x="8775720" y="1994040"/>
            <a:ext cx="664200" cy="865440"/>
          </a:xfrm>
          <a:prstGeom prst="rect">
            <a:avLst/>
          </a:prstGeom>
          <a:ln w="0">
            <a:noFill/>
          </a:ln>
        </p:spPr>
      </p:pic>
      <p:pic>
        <p:nvPicPr>
          <p:cNvPr id="195" name="Immagine 8"/>
          <p:cNvPicPr/>
          <p:nvPr/>
        </p:nvPicPr>
        <p:blipFill>
          <a:blip r:embed="rId2" cstate="print"/>
          <a:stretch/>
        </p:blipFill>
        <p:spPr>
          <a:xfrm>
            <a:off x="8775720" y="3002760"/>
            <a:ext cx="664200" cy="865440"/>
          </a:xfrm>
          <a:prstGeom prst="rect">
            <a:avLst/>
          </a:prstGeom>
          <a:ln w="0">
            <a:noFill/>
          </a:ln>
        </p:spPr>
      </p:pic>
      <p:pic>
        <p:nvPicPr>
          <p:cNvPr id="196" name="Immagine 9"/>
          <p:cNvPicPr/>
          <p:nvPr/>
        </p:nvPicPr>
        <p:blipFill>
          <a:blip r:embed="rId2" cstate="print"/>
          <a:stretch/>
        </p:blipFill>
        <p:spPr>
          <a:xfrm>
            <a:off x="9638280" y="1994040"/>
            <a:ext cx="664200" cy="865440"/>
          </a:xfrm>
          <a:prstGeom prst="rect">
            <a:avLst/>
          </a:prstGeom>
          <a:ln w="0">
            <a:noFill/>
          </a:ln>
        </p:spPr>
      </p:pic>
      <p:pic>
        <p:nvPicPr>
          <p:cNvPr id="197" name="Immagine 10"/>
          <p:cNvPicPr/>
          <p:nvPr/>
        </p:nvPicPr>
        <p:blipFill>
          <a:blip r:embed="rId2" cstate="print"/>
          <a:stretch/>
        </p:blipFill>
        <p:spPr>
          <a:xfrm>
            <a:off x="9638280" y="3002760"/>
            <a:ext cx="664200" cy="865440"/>
          </a:xfrm>
          <a:prstGeom prst="rect">
            <a:avLst/>
          </a:prstGeom>
          <a:ln w="0">
            <a:noFill/>
          </a:ln>
        </p:spPr>
      </p:pic>
      <p:pic>
        <p:nvPicPr>
          <p:cNvPr id="198" name="Immagine 11"/>
          <p:cNvPicPr/>
          <p:nvPr/>
        </p:nvPicPr>
        <p:blipFill>
          <a:blip r:embed="rId3" cstate="print"/>
          <a:stretch/>
        </p:blipFill>
        <p:spPr>
          <a:xfrm>
            <a:off x="7697160" y="4260600"/>
            <a:ext cx="1096920" cy="1096920"/>
          </a:xfrm>
          <a:prstGeom prst="rect">
            <a:avLst/>
          </a:prstGeom>
          <a:ln w="0">
            <a:noFill/>
          </a:ln>
        </p:spPr>
      </p:pic>
      <p:pic>
        <p:nvPicPr>
          <p:cNvPr id="199" name="Immagine 12"/>
          <p:cNvPicPr/>
          <p:nvPr/>
        </p:nvPicPr>
        <p:blipFill>
          <a:blip r:embed="rId3" cstate="print"/>
          <a:stretch/>
        </p:blipFill>
        <p:spPr>
          <a:xfrm>
            <a:off x="8570880" y="4260600"/>
            <a:ext cx="1096920" cy="1096920"/>
          </a:xfrm>
          <a:prstGeom prst="rect">
            <a:avLst/>
          </a:prstGeom>
          <a:ln w="0">
            <a:noFill/>
          </a:ln>
        </p:spPr>
      </p:pic>
      <p:pic>
        <p:nvPicPr>
          <p:cNvPr id="200" name="Immagine 13"/>
          <p:cNvPicPr/>
          <p:nvPr/>
        </p:nvPicPr>
        <p:blipFill>
          <a:blip r:embed="rId3" cstate="print"/>
          <a:stretch/>
        </p:blipFill>
        <p:spPr>
          <a:xfrm>
            <a:off x="9421920" y="4260600"/>
            <a:ext cx="1096920" cy="1096920"/>
          </a:xfrm>
          <a:prstGeom prst="rect">
            <a:avLst/>
          </a:prstGeom>
          <a:ln w="0">
            <a:noFill/>
          </a:ln>
        </p:spPr>
      </p:pic>
      <p:pic>
        <p:nvPicPr>
          <p:cNvPr id="201" name="Immagine 14"/>
          <p:cNvPicPr/>
          <p:nvPr/>
        </p:nvPicPr>
        <p:blipFill>
          <a:blip r:embed="rId3" cstate="print"/>
          <a:stretch/>
        </p:blipFill>
        <p:spPr>
          <a:xfrm>
            <a:off x="10272960" y="4260600"/>
            <a:ext cx="1096920" cy="1096920"/>
          </a:xfrm>
          <a:prstGeom prst="rect">
            <a:avLst/>
          </a:prstGeom>
          <a:ln w="0">
            <a:noFill/>
          </a:ln>
        </p:spPr>
      </p:pic>
      <p:sp>
        <p:nvSpPr>
          <p:cNvPr id="202" name="Rettangolo 16"/>
          <p:cNvSpPr/>
          <p:nvPr/>
        </p:nvSpPr>
        <p:spPr>
          <a:xfrm rot="1333200">
            <a:off x="9483840" y="1146240"/>
            <a:ext cx="2381760" cy="700920"/>
          </a:xfrm>
          <a:prstGeom prst="rect">
            <a:avLst/>
          </a:prstGeom>
          <a:noFill/>
          <a:ln w="0">
            <a:noFill/>
          </a:ln>
        </p:spPr>
        <p:style>
          <a:lnRef idx="0">
            <a:scrgbClr r="0" g="0" b="0"/>
          </a:lnRef>
          <a:fillRef idx="0">
            <a:scrgbClr r="0" g="0" b="0"/>
          </a:fillRef>
          <a:effectRef idx="0">
            <a:scrgbClr r="0" g="0" b="0"/>
          </a:effectRef>
          <a:fontRef idx="minor"/>
        </p:style>
        <p:txBody>
          <a:bodyPr wrap="none">
            <a:spAutoFit/>
          </a:bodyPr>
          <a:lstStyle/>
          <a:p>
            <a:pPr algn="ctr">
              <a:lnSpc>
                <a:spcPct val="100000"/>
              </a:lnSpc>
            </a:pPr>
            <a:r>
              <a:rPr lang="it-IT" sz="4000" b="1" strike="noStrike" spc="-1">
                <a:solidFill>
                  <a:srgbClr val="C9DBE4"/>
                </a:solidFill>
                <a:latin typeface="Neue Haas Grotesk Text Pro"/>
              </a:rPr>
              <a:t>1600 ml</a:t>
            </a:r>
            <a:endParaRPr lang="it-IT" sz="4000" b="0" strike="noStrike" spc="-1">
              <a:latin typeface="Arial"/>
            </a:endParaRPr>
          </a:p>
        </p:txBody>
      </p:sp>
      <p:sp>
        <p:nvSpPr>
          <p:cNvPr id="203" name="Rettangolo 17"/>
          <p:cNvSpPr/>
          <p:nvPr/>
        </p:nvSpPr>
        <p:spPr>
          <a:xfrm>
            <a:off x="340920" y="5560920"/>
            <a:ext cx="5145480" cy="521766"/>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a:lnSpc>
                <a:spcPct val="100000"/>
              </a:lnSpc>
            </a:pPr>
            <a:r>
              <a:rPr lang="en-US" sz="1400" b="0" i="1" strike="noStrike" spc="-1" dirty="0">
                <a:solidFill>
                  <a:srgbClr val="000000"/>
                </a:solidFill>
                <a:latin typeface="Neue Haas Grotesk Text Pro"/>
              </a:rPr>
              <a:t>ESPEN guideline on clinical nutrition in geriatrics , LARN 2024</a:t>
            </a:r>
            <a:endParaRPr lang="it-IT" sz="1400" b="0" strike="noStrike" spc="-1" dirty="0">
              <a:latin typeface="Arial"/>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2"/>
                                        </p:tgtEl>
                                        <p:attrNameLst>
                                          <p:attrName>style.visibility</p:attrName>
                                        </p:attrNameLst>
                                      </p:cBhvr>
                                      <p:to>
                                        <p:strVal val="visible"/>
                                      </p:to>
                                    </p:set>
                                    <p:anim calcmode="lin" valueType="num">
                                      <p:cBhvr additive="repl">
                                        <p:cTn id="7" dur="500" fill="hold"/>
                                        <p:tgtEl>
                                          <p:spTgt spid="202"/>
                                        </p:tgtEl>
                                        <p:attrNameLst>
                                          <p:attrName>ppt_w</p:attrName>
                                        </p:attrNameLst>
                                      </p:cBhvr>
                                      <p:tavLst>
                                        <p:tav tm="0">
                                          <p:val>
                                            <p:fltVal val="0"/>
                                          </p:val>
                                        </p:tav>
                                        <p:tav tm="100000">
                                          <p:val>
                                            <p:strVal val="#ppt_w"/>
                                          </p:val>
                                        </p:tav>
                                      </p:tavLst>
                                    </p:anim>
                                    <p:anim calcmode="lin" valueType="num">
                                      <p:cBhvr additive="repl">
                                        <p:cTn id="8" dur="500" fill="hold"/>
                                        <p:tgtEl>
                                          <p:spTgt spid="202"/>
                                        </p:tgtEl>
                                        <p:attrNameLst>
                                          <p:attrName>ppt_h</p:attrName>
                                        </p:attrNameLst>
                                      </p:cBhvr>
                                      <p:tavLst>
                                        <p:tav tm="0">
                                          <p:val>
                                            <p:fltVal val="0"/>
                                          </p:val>
                                        </p:tav>
                                        <p:tav tm="100000">
                                          <p:val>
                                            <p:strVal val="#ppt_h"/>
                                          </p:val>
                                        </p:tav>
                                      </p:tavLst>
                                    </p:anim>
                                    <p:animEffect transition="in" filter="fade">
                                      <p:cBhvr additive="repl">
                                        <p:cTn id="9" dur="500"/>
                                        <p:tgtEl>
                                          <p:spTgt spid="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90414E1-C3CD-D140-B084-5B3326AD485C}"/>
              </a:ext>
            </a:extLst>
          </p:cNvPr>
          <p:cNvSpPr>
            <a:spLocks noGrp="1"/>
          </p:cNvSpPr>
          <p:nvPr>
            <p:ph type="title"/>
          </p:nvPr>
        </p:nvSpPr>
        <p:spPr>
          <a:xfrm>
            <a:off x="1257905" y="304888"/>
            <a:ext cx="9426807" cy="953280"/>
          </a:xfrm>
          <a:noFill/>
          <a:ln w="0">
            <a:noFill/>
          </a:ln>
        </p:spPr>
        <p:txBody>
          <a:bodyPr lIns="0" tIns="0" rIns="0" bIns="0" anchor="ctr">
            <a:noAutofit/>
          </a:bodyPr>
          <a:lstStyle/>
          <a:p>
            <a:pPr algn="ctr"/>
            <a:r>
              <a:rPr lang="it-IT" sz="3200" b="1" spc="-1" dirty="0">
                <a:solidFill>
                  <a:srgbClr val="000000"/>
                </a:solidFill>
                <a:latin typeface="Neue Haas Grotesk Text Pro"/>
                <a:ea typeface="+mn-ea"/>
                <a:cs typeface="+mn-cs"/>
              </a:rPr>
              <a:t>Le bevande</a:t>
            </a:r>
          </a:p>
        </p:txBody>
      </p:sp>
      <p:sp>
        <p:nvSpPr>
          <p:cNvPr id="3" name="CasellaDiTesto 2"/>
          <p:cNvSpPr txBox="1"/>
          <p:nvPr/>
        </p:nvSpPr>
        <p:spPr>
          <a:xfrm>
            <a:off x="481781" y="3126658"/>
            <a:ext cx="4876800" cy="3416320"/>
          </a:xfrm>
          <a:prstGeom prst="rect">
            <a:avLst/>
          </a:prstGeom>
          <a:noFill/>
        </p:spPr>
        <p:txBody>
          <a:bodyPr wrap="square" rtlCol="0">
            <a:spAutoFit/>
          </a:bodyPr>
          <a:lstStyle/>
          <a:p>
            <a:pPr algn="ctr"/>
            <a:r>
              <a:rPr lang="it-IT" b="1" dirty="0"/>
              <a:t>Addensanti in polvere, da aggiungere ai liquidi per creare la consistenza richiesta</a:t>
            </a:r>
          </a:p>
          <a:p>
            <a:pPr algn="ctr"/>
            <a:endParaRPr lang="it-IT" b="1" dirty="0"/>
          </a:p>
          <a:p>
            <a:pPr algn="ctr"/>
            <a:r>
              <a:rPr lang="it-IT" b="1" dirty="0"/>
              <a:t>Possono essere:</a:t>
            </a:r>
          </a:p>
          <a:p>
            <a:pPr>
              <a:buFont typeface="Arial" pitchFamily="34" charset="0"/>
              <a:buChar char="•"/>
            </a:pPr>
            <a:r>
              <a:rPr lang="it-IT" b="1" dirty="0"/>
              <a:t> a base di amido di mais </a:t>
            </a:r>
          </a:p>
          <a:p>
            <a:pPr>
              <a:buFont typeface="Arial" pitchFamily="34" charset="0"/>
              <a:buChar char="•"/>
            </a:pPr>
            <a:r>
              <a:rPr lang="it-IT" b="1" dirty="0"/>
              <a:t> a base di gomma di </a:t>
            </a:r>
            <a:r>
              <a:rPr lang="it-IT" b="1" dirty="0" err="1"/>
              <a:t>xanthan</a:t>
            </a:r>
            <a:endParaRPr lang="it-IT" b="1" dirty="0"/>
          </a:p>
          <a:p>
            <a:endParaRPr lang="it-IT" dirty="0"/>
          </a:p>
          <a:p>
            <a:r>
              <a:rPr lang="it-IT" i="1" dirty="0"/>
              <a:t>NB: possono essere aggiunti ad acqua, ma anche altri liquidi come the/caffè/tisane, acqua aromatizzata al limone o menta, latte, alcuni succhi di frutta</a:t>
            </a:r>
          </a:p>
          <a:p>
            <a:endParaRPr lang="it-IT" dirty="0"/>
          </a:p>
        </p:txBody>
      </p:sp>
      <p:sp>
        <p:nvSpPr>
          <p:cNvPr id="4" name="CasellaDiTesto 3"/>
          <p:cNvSpPr txBox="1"/>
          <p:nvPr/>
        </p:nvSpPr>
        <p:spPr>
          <a:xfrm>
            <a:off x="6454878" y="3190569"/>
            <a:ext cx="4876800" cy="2308324"/>
          </a:xfrm>
          <a:prstGeom prst="rect">
            <a:avLst/>
          </a:prstGeom>
          <a:noFill/>
        </p:spPr>
        <p:txBody>
          <a:bodyPr wrap="square" rtlCol="0">
            <a:spAutoFit/>
          </a:bodyPr>
          <a:lstStyle/>
          <a:p>
            <a:pPr algn="ctr"/>
            <a:r>
              <a:rPr lang="it-IT" b="1" dirty="0"/>
              <a:t>Acqua gel già pronte</a:t>
            </a:r>
          </a:p>
          <a:p>
            <a:endParaRPr lang="it-IT" dirty="0"/>
          </a:p>
          <a:p>
            <a:pPr>
              <a:buFont typeface="Arial" pitchFamily="34" charset="0"/>
              <a:buChar char="•"/>
            </a:pPr>
            <a:r>
              <a:rPr lang="it-IT" b="1" dirty="0"/>
              <a:t> Gusti differenti (neutra o vari gusti)</a:t>
            </a:r>
          </a:p>
          <a:p>
            <a:pPr>
              <a:buFont typeface="Arial" pitchFamily="34" charset="0"/>
              <a:buChar char="•"/>
            </a:pPr>
            <a:r>
              <a:rPr lang="it-IT" b="1" dirty="0"/>
              <a:t> Con o senza zucchero</a:t>
            </a:r>
          </a:p>
          <a:p>
            <a:pPr>
              <a:buFont typeface="Arial" pitchFamily="34" charset="0"/>
              <a:buChar char="•"/>
            </a:pPr>
            <a:r>
              <a:rPr lang="it-IT" b="1" dirty="0"/>
              <a:t> Consistenze differenti</a:t>
            </a:r>
          </a:p>
          <a:p>
            <a:pPr>
              <a:buFont typeface="Arial" pitchFamily="34" charset="0"/>
              <a:buChar char="•"/>
            </a:pPr>
            <a:r>
              <a:rPr lang="it-IT" b="1" dirty="0"/>
              <a:t> Con aggiunta di fibra solubile, per favorire la regolarità intestinale</a:t>
            </a:r>
          </a:p>
          <a:p>
            <a:endParaRPr lang="it-IT" dirty="0"/>
          </a:p>
        </p:txBody>
      </p:sp>
      <p:pic>
        <p:nvPicPr>
          <p:cNvPr id="75778" name="Picture 2" descr="Prodotti per disfagia: acqua gel e addensante | Nutilis Nutricia"/>
          <p:cNvPicPr>
            <a:picLocks noChangeAspect="1" noChangeArrowheads="1"/>
          </p:cNvPicPr>
          <p:nvPr/>
        </p:nvPicPr>
        <p:blipFill>
          <a:blip r:embed="rId3" cstate="print"/>
          <a:srcRect/>
          <a:stretch>
            <a:fillRect/>
          </a:stretch>
        </p:blipFill>
        <p:spPr bwMode="auto">
          <a:xfrm>
            <a:off x="1173212" y="285136"/>
            <a:ext cx="2851355" cy="2851355"/>
          </a:xfrm>
          <a:prstGeom prst="rect">
            <a:avLst/>
          </a:prstGeom>
          <a:noFill/>
        </p:spPr>
      </p:pic>
      <p:sp>
        <p:nvSpPr>
          <p:cNvPr id="6" name="CasellaDiTesto 5"/>
          <p:cNvSpPr txBox="1"/>
          <p:nvPr/>
        </p:nvSpPr>
        <p:spPr>
          <a:xfrm>
            <a:off x="1966451" y="1140542"/>
            <a:ext cx="973393" cy="369332"/>
          </a:xfrm>
          <a:prstGeom prst="rect">
            <a:avLst/>
          </a:prstGeom>
          <a:solidFill>
            <a:schemeClr val="bg1"/>
          </a:solidFill>
        </p:spPr>
        <p:txBody>
          <a:bodyPr wrap="square" rtlCol="0">
            <a:spAutoFit/>
          </a:bodyPr>
          <a:lstStyle/>
          <a:p>
            <a:endParaRPr lang="it-IT" dirty="0"/>
          </a:p>
        </p:txBody>
      </p:sp>
      <p:pic>
        <p:nvPicPr>
          <p:cNvPr id="75780" name="Picture 4" descr="Soluzioni nutrizionali per la disfagia e i problemi di deglutizione"/>
          <p:cNvPicPr>
            <a:picLocks noChangeAspect="1" noChangeArrowheads="1"/>
          </p:cNvPicPr>
          <p:nvPr/>
        </p:nvPicPr>
        <p:blipFill>
          <a:blip r:embed="rId4" cstate="print"/>
          <a:srcRect/>
          <a:stretch>
            <a:fillRect/>
          </a:stretch>
        </p:blipFill>
        <p:spPr bwMode="auto">
          <a:xfrm>
            <a:off x="7652009" y="790834"/>
            <a:ext cx="2139179" cy="2139180"/>
          </a:xfrm>
          <a:prstGeom prst="rect">
            <a:avLst/>
          </a:prstGeom>
          <a:noFill/>
        </p:spPr>
      </p:pic>
      <p:sp>
        <p:nvSpPr>
          <p:cNvPr id="8" name="CasellaDiTesto 7"/>
          <p:cNvSpPr txBox="1"/>
          <p:nvPr/>
        </p:nvSpPr>
        <p:spPr>
          <a:xfrm>
            <a:off x="8018205" y="879984"/>
            <a:ext cx="1479755" cy="369332"/>
          </a:xfrm>
          <a:prstGeom prst="rect">
            <a:avLst/>
          </a:prstGeom>
          <a:solidFill>
            <a:schemeClr val="bg1"/>
          </a:solidFill>
        </p:spPr>
        <p:txBody>
          <a:bodyPr wrap="square" rtlCol="0">
            <a:spAutoFit/>
          </a:bodyPr>
          <a:lstStyle/>
          <a:p>
            <a:endParaRPr lang="it-IT" dirty="0"/>
          </a:p>
        </p:txBody>
      </p:sp>
    </p:spTree>
    <p:extLst>
      <p:ext uri="{BB962C8B-B14F-4D97-AF65-F5344CB8AC3E}">
        <p14:creationId xmlns:p14="http://schemas.microsoft.com/office/powerpoint/2010/main" val="29714433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Titolo 2"/>
          <p:cNvSpPr txBox="1"/>
          <p:nvPr/>
        </p:nvSpPr>
        <p:spPr>
          <a:xfrm>
            <a:off x="645480" y="245880"/>
            <a:ext cx="10972080" cy="1144440"/>
          </a:xfrm>
          <a:prstGeom prst="rect">
            <a:avLst/>
          </a:prstGeom>
          <a:noFill/>
          <a:ln w="0">
            <a:noFill/>
          </a:ln>
        </p:spPr>
        <p:txBody>
          <a:bodyPr lIns="0" tIns="0" rIns="0" bIns="0" anchor="ctr">
            <a:noAutofit/>
          </a:bodyPr>
          <a:lstStyle/>
          <a:p>
            <a:pPr algn="ctr">
              <a:lnSpc>
                <a:spcPct val="90000"/>
              </a:lnSpc>
            </a:pPr>
            <a:r>
              <a:rPr lang="it-IT" sz="3200" b="1" strike="noStrike" spc="-1" dirty="0">
                <a:solidFill>
                  <a:srgbClr val="000000"/>
                </a:solidFill>
                <a:latin typeface="Neue Haas Grotesk Text Pro"/>
              </a:rPr>
              <a:t>Il Dietetico Ospedaliero al Policlinico</a:t>
            </a:r>
            <a:endParaRPr lang="it-IT" sz="3200" b="0" strike="noStrike" spc="-1" dirty="0">
              <a:solidFill>
                <a:srgbClr val="000000"/>
              </a:solidFill>
              <a:latin typeface="Neue Haas Grotesk Text Pro"/>
            </a:endParaRPr>
          </a:p>
        </p:txBody>
      </p:sp>
      <p:graphicFrame>
        <p:nvGraphicFramePr>
          <p:cNvPr id="153" name="Table 3"/>
          <p:cNvGraphicFramePr/>
          <p:nvPr>
            <p:extLst>
              <p:ext uri="{D42A27DB-BD31-4B8C-83A1-F6EECF244321}">
                <p14:modId xmlns:p14="http://schemas.microsoft.com/office/powerpoint/2010/main" val="1134487629"/>
              </p:ext>
            </p:extLst>
          </p:nvPr>
        </p:nvGraphicFramePr>
        <p:xfrm>
          <a:off x="1901880" y="1802880"/>
          <a:ext cx="3694680" cy="3776520"/>
        </p:xfrm>
        <a:graphic>
          <a:graphicData uri="http://schemas.openxmlformats.org/drawingml/2006/table">
            <a:tbl>
              <a:tblPr/>
              <a:tblGrid>
                <a:gridCol w="3694680">
                  <a:extLst>
                    <a:ext uri="{9D8B030D-6E8A-4147-A177-3AD203B41FA5}">
                      <a16:colId xmlns:a16="http://schemas.microsoft.com/office/drawing/2014/main" val="20000"/>
                    </a:ext>
                  </a:extLst>
                </a:gridCol>
              </a:tblGrid>
              <a:tr h="326520">
                <a:tc>
                  <a:txBody>
                    <a:bodyPr/>
                    <a:lstStyle/>
                    <a:p>
                      <a:pPr algn="ctr">
                        <a:lnSpc>
                          <a:spcPct val="100000"/>
                        </a:lnSpc>
                      </a:pPr>
                      <a:r>
                        <a:rPr lang="it-IT" sz="1600" b="0" strike="noStrike" spc="-1">
                          <a:solidFill>
                            <a:srgbClr val="000000"/>
                          </a:solidFill>
                          <a:latin typeface="Neue Haas Grotesk Text Pro"/>
                        </a:rPr>
                        <a:t>Disfagia cremosa</a:t>
                      </a:r>
                      <a:endParaRPr lang="it-IT" sz="1600" b="0" strike="noStrike" spc="-1">
                        <a:latin typeface="Arial"/>
                      </a:endParaRPr>
                    </a:p>
                  </a:txBody>
                  <a:tcPr>
                    <a:lnL w="6480">
                      <a:solidFill>
                        <a:srgbClr val="16AEA7"/>
                      </a:solidFill>
                    </a:lnL>
                    <a:lnR w="6480">
                      <a:solidFill>
                        <a:srgbClr val="16AEA7"/>
                      </a:solidFill>
                    </a:lnR>
                    <a:lnT w="6480">
                      <a:solidFill>
                        <a:srgbClr val="16AEA7"/>
                      </a:solidFill>
                    </a:lnT>
                    <a:lnB w="6480">
                      <a:solidFill>
                        <a:srgbClr val="16AEA7"/>
                      </a:solidFill>
                    </a:lnB>
                    <a:solidFill>
                      <a:srgbClr val="90CECA"/>
                    </a:solidFill>
                  </a:tcPr>
                </a:tc>
                <a:extLst>
                  <a:ext uri="{0D108BD9-81ED-4DB2-BD59-A6C34878D82A}">
                    <a16:rowId xmlns:a16="http://schemas.microsoft.com/office/drawing/2014/main" val="10000"/>
                  </a:ext>
                </a:extLst>
              </a:tr>
              <a:tr h="500040">
                <a:tc>
                  <a:txBody>
                    <a:bodyPr/>
                    <a:lstStyle/>
                    <a:p>
                      <a:pPr algn="ctr">
                        <a:lnSpc>
                          <a:spcPct val="100000"/>
                        </a:lnSpc>
                      </a:pPr>
                      <a:r>
                        <a:rPr lang="it-IT" sz="1600" b="0" strike="noStrike" spc="-1">
                          <a:solidFill>
                            <a:srgbClr val="000000"/>
                          </a:solidFill>
                          <a:latin typeface="Neue Haas Grotesk Text Pro"/>
                        </a:rPr>
                        <a:t>Disfagia cremosa + acqua</a:t>
                      </a:r>
                      <a:endParaRPr lang="it-IT" sz="1600" b="0" strike="noStrike" spc="-1">
                        <a:latin typeface="Arial"/>
                      </a:endParaRPr>
                    </a:p>
                  </a:txBody>
                  <a:tcPr>
                    <a:lnL w="6480">
                      <a:solidFill>
                        <a:srgbClr val="16AEA7"/>
                      </a:solidFill>
                    </a:lnL>
                    <a:lnR w="6480">
                      <a:solidFill>
                        <a:srgbClr val="16AEA7"/>
                      </a:solidFill>
                    </a:lnR>
                    <a:lnT w="6480">
                      <a:solidFill>
                        <a:srgbClr val="16AEA7"/>
                      </a:solidFill>
                    </a:lnT>
                    <a:lnB w="6480">
                      <a:solidFill>
                        <a:srgbClr val="16AEA7"/>
                      </a:solidFill>
                    </a:lnB>
                    <a:solidFill>
                      <a:srgbClr val="90CECA"/>
                    </a:solidFill>
                  </a:tcPr>
                </a:tc>
                <a:extLst>
                  <a:ext uri="{0D108BD9-81ED-4DB2-BD59-A6C34878D82A}">
                    <a16:rowId xmlns:a16="http://schemas.microsoft.com/office/drawing/2014/main" val="10001"/>
                  </a:ext>
                </a:extLst>
              </a:tr>
              <a:tr h="376200">
                <a:tc>
                  <a:txBody>
                    <a:bodyPr/>
                    <a:lstStyle/>
                    <a:p>
                      <a:pPr algn="ctr">
                        <a:lnSpc>
                          <a:spcPct val="100000"/>
                        </a:lnSpc>
                      </a:pPr>
                      <a:r>
                        <a:rPr lang="it-IT" sz="1600" b="0" strike="noStrike" spc="-1">
                          <a:solidFill>
                            <a:srgbClr val="000000"/>
                          </a:solidFill>
                          <a:latin typeface="Neue Haas Grotesk Text Pro"/>
                        </a:rPr>
                        <a:t>Disfagia cremosa + brodo</a:t>
                      </a:r>
                      <a:endParaRPr lang="it-IT" sz="1600" b="0" strike="noStrike" spc="-1">
                        <a:latin typeface="Arial"/>
                      </a:endParaRPr>
                    </a:p>
                  </a:txBody>
                  <a:tcPr>
                    <a:lnL w="6480">
                      <a:solidFill>
                        <a:srgbClr val="16AEA7"/>
                      </a:solidFill>
                    </a:lnL>
                    <a:lnR w="6480">
                      <a:solidFill>
                        <a:srgbClr val="16AEA7"/>
                      </a:solidFill>
                    </a:lnR>
                    <a:lnT w="6480">
                      <a:solidFill>
                        <a:srgbClr val="16AEA7"/>
                      </a:solidFill>
                    </a:lnT>
                    <a:lnB w="6480">
                      <a:solidFill>
                        <a:srgbClr val="16AEA7"/>
                      </a:solidFill>
                    </a:lnB>
                    <a:solidFill>
                      <a:srgbClr val="90CECA"/>
                    </a:solidFill>
                  </a:tcPr>
                </a:tc>
                <a:extLst>
                  <a:ext uri="{0D108BD9-81ED-4DB2-BD59-A6C34878D82A}">
                    <a16:rowId xmlns:a16="http://schemas.microsoft.com/office/drawing/2014/main" val="10002"/>
                  </a:ext>
                </a:extLst>
              </a:tr>
              <a:tr h="561240">
                <a:tc>
                  <a:txBody>
                    <a:bodyPr/>
                    <a:lstStyle/>
                    <a:p>
                      <a:pPr algn="ctr">
                        <a:lnSpc>
                          <a:spcPct val="100000"/>
                        </a:lnSpc>
                      </a:pPr>
                      <a:r>
                        <a:rPr lang="it-IT" sz="1600" b="0" strike="noStrike" spc="-1">
                          <a:solidFill>
                            <a:srgbClr val="000000"/>
                          </a:solidFill>
                          <a:latin typeface="Neue Haas Grotesk Text Pro"/>
                        </a:rPr>
                        <a:t>Disfagia cremosa, povera in zuccheri</a:t>
                      </a:r>
                      <a:endParaRPr lang="it-IT" sz="1600" b="0" strike="noStrike" spc="-1">
                        <a:latin typeface="Arial"/>
                      </a:endParaRPr>
                    </a:p>
                  </a:txBody>
                  <a:tcPr>
                    <a:lnL w="6480">
                      <a:solidFill>
                        <a:srgbClr val="16AEA7"/>
                      </a:solidFill>
                    </a:lnL>
                    <a:lnR w="6480">
                      <a:solidFill>
                        <a:srgbClr val="16AEA7"/>
                      </a:solidFill>
                    </a:lnR>
                    <a:lnT w="6480">
                      <a:solidFill>
                        <a:srgbClr val="16AEA7"/>
                      </a:solidFill>
                    </a:lnT>
                    <a:lnB w="6480">
                      <a:solidFill>
                        <a:srgbClr val="16AEA7"/>
                      </a:solidFill>
                    </a:lnB>
                    <a:solidFill>
                      <a:srgbClr val="90CECA"/>
                    </a:solidFill>
                  </a:tcPr>
                </a:tc>
                <a:extLst>
                  <a:ext uri="{0D108BD9-81ED-4DB2-BD59-A6C34878D82A}">
                    <a16:rowId xmlns:a16="http://schemas.microsoft.com/office/drawing/2014/main" val="10003"/>
                  </a:ext>
                </a:extLst>
              </a:tr>
              <a:tr h="500040">
                <a:tc>
                  <a:txBody>
                    <a:bodyPr/>
                    <a:lstStyle/>
                    <a:p>
                      <a:pPr algn="ctr">
                        <a:lnSpc>
                          <a:spcPct val="100000"/>
                        </a:lnSpc>
                      </a:pPr>
                      <a:r>
                        <a:rPr lang="it-IT" sz="1600" b="0" strike="noStrike" spc="-1">
                          <a:solidFill>
                            <a:srgbClr val="000000"/>
                          </a:solidFill>
                          <a:latin typeface="Neue Haas Grotesk Text Pro"/>
                        </a:rPr>
                        <a:t>Disfagia cremosa, povera in fibra</a:t>
                      </a:r>
                      <a:endParaRPr lang="it-IT" sz="1600" b="0" strike="noStrike" spc="-1">
                        <a:latin typeface="Arial"/>
                      </a:endParaRPr>
                    </a:p>
                  </a:txBody>
                  <a:tcPr>
                    <a:lnL w="6480">
                      <a:solidFill>
                        <a:srgbClr val="16AEA7"/>
                      </a:solidFill>
                    </a:lnL>
                    <a:lnR w="6480">
                      <a:solidFill>
                        <a:srgbClr val="16AEA7"/>
                      </a:solidFill>
                    </a:lnR>
                    <a:lnT w="6480">
                      <a:solidFill>
                        <a:srgbClr val="16AEA7"/>
                      </a:solidFill>
                    </a:lnT>
                    <a:lnB w="6480">
                      <a:solidFill>
                        <a:srgbClr val="16AEA7"/>
                      </a:solidFill>
                    </a:lnB>
                    <a:solidFill>
                      <a:srgbClr val="90CECA"/>
                    </a:solidFill>
                  </a:tcPr>
                </a:tc>
                <a:extLst>
                  <a:ext uri="{0D108BD9-81ED-4DB2-BD59-A6C34878D82A}">
                    <a16:rowId xmlns:a16="http://schemas.microsoft.com/office/drawing/2014/main" val="10004"/>
                  </a:ext>
                </a:extLst>
              </a:tr>
              <a:tr h="501480">
                <a:tc>
                  <a:txBody>
                    <a:bodyPr/>
                    <a:lstStyle/>
                    <a:p>
                      <a:pPr algn="ctr">
                        <a:lnSpc>
                          <a:spcPct val="100000"/>
                        </a:lnSpc>
                      </a:pPr>
                      <a:r>
                        <a:rPr lang="it-IT" sz="1600" b="0" strike="noStrike" spc="-1">
                          <a:solidFill>
                            <a:srgbClr val="000000"/>
                          </a:solidFill>
                          <a:latin typeface="Neue Haas Grotesk Text Pro"/>
                        </a:rPr>
                        <a:t>Disfagia morbida</a:t>
                      </a:r>
                      <a:endParaRPr lang="it-IT" sz="1600" b="0" strike="noStrike" spc="-1">
                        <a:latin typeface="Arial"/>
                      </a:endParaRPr>
                    </a:p>
                  </a:txBody>
                  <a:tcPr>
                    <a:lnL w="6480">
                      <a:solidFill>
                        <a:srgbClr val="16AEA7"/>
                      </a:solidFill>
                    </a:lnL>
                    <a:lnR w="6480">
                      <a:solidFill>
                        <a:srgbClr val="16AEA7"/>
                      </a:solidFill>
                    </a:lnR>
                    <a:lnT w="6480">
                      <a:solidFill>
                        <a:srgbClr val="16AEA7"/>
                      </a:solidFill>
                    </a:lnT>
                    <a:lnB w="6480">
                      <a:solidFill>
                        <a:srgbClr val="16AEA7"/>
                      </a:solidFill>
                    </a:lnB>
                    <a:solidFill>
                      <a:srgbClr val="90CECA"/>
                    </a:solidFill>
                  </a:tcPr>
                </a:tc>
                <a:extLst>
                  <a:ext uri="{0D108BD9-81ED-4DB2-BD59-A6C34878D82A}">
                    <a16:rowId xmlns:a16="http://schemas.microsoft.com/office/drawing/2014/main" val="10005"/>
                  </a:ext>
                </a:extLst>
              </a:tr>
              <a:tr h="626760">
                <a:tc>
                  <a:txBody>
                    <a:bodyPr/>
                    <a:lstStyle/>
                    <a:p>
                      <a:pPr algn="ctr">
                        <a:lnSpc>
                          <a:spcPct val="100000"/>
                        </a:lnSpc>
                      </a:pPr>
                      <a:r>
                        <a:rPr lang="it-IT" sz="1600" b="0" strike="noStrike" spc="-1">
                          <a:solidFill>
                            <a:srgbClr val="000000"/>
                          </a:solidFill>
                          <a:latin typeface="Neue Haas Grotesk Text Pro"/>
                        </a:rPr>
                        <a:t>Disfagia morbida, povera in zuccheri</a:t>
                      </a:r>
                      <a:endParaRPr lang="it-IT" sz="1600" b="0" strike="noStrike" spc="-1">
                        <a:latin typeface="Arial"/>
                      </a:endParaRPr>
                    </a:p>
                  </a:txBody>
                  <a:tcPr>
                    <a:lnL w="6480">
                      <a:solidFill>
                        <a:srgbClr val="16AEA7"/>
                      </a:solidFill>
                    </a:lnL>
                    <a:lnR w="6480">
                      <a:solidFill>
                        <a:srgbClr val="16AEA7"/>
                      </a:solidFill>
                    </a:lnR>
                    <a:lnT w="6480">
                      <a:solidFill>
                        <a:srgbClr val="16AEA7"/>
                      </a:solidFill>
                    </a:lnT>
                    <a:lnB w="6480">
                      <a:solidFill>
                        <a:srgbClr val="16AEA7"/>
                      </a:solidFill>
                    </a:lnB>
                    <a:solidFill>
                      <a:srgbClr val="90CECA"/>
                    </a:solidFill>
                  </a:tcPr>
                </a:tc>
                <a:extLst>
                  <a:ext uri="{0D108BD9-81ED-4DB2-BD59-A6C34878D82A}">
                    <a16:rowId xmlns:a16="http://schemas.microsoft.com/office/drawing/2014/main" val="10006"/>
                  </a:ext>
                </a:extLst>
              </a:tr>
              <a:tr h="375480">
                <a:tc>
                  <a:txBody>
                    <a:bodyPr/>
                    <a:lstStyle/>
                    <a:p>
                      <a:pPr algn="ctr">
                        <a:lnSpc>
                          <a:spcPct val="100000"/>
                        </a:lnSpc>
                      </a:pPr>
                      <a:r>
                        <a:rPr lang="it-IT" sz="1600" b="0" strike="noStrike" spc="-1">
                          <a:solidFill>
                            <a:srgbClr val="000000"/>
                          </a:solidFill>
                          <a:latin typeface="Neue Haas Grotesk Text Pro"/>
                        </a:rPr>
                        <a:t>Disfagia solida</a:t>
                      </a:r>
                      <a:endParaRPr lang="it-IT" sz="1600" b="0" strike="noStrike" spc="-1">
                        <a:latin typeface="Arial"/>
                      </a:endParaRPr>
                    </a:p>
                  </a:txBody>
                  <a:tcPr>
                    <a:lnL w="6480">
                      <a:solidFill>
                        <a:srgbClr val="16AEA7"/>
                      </a:solidFill>
                    </a:lnL>
                    <a:lnR w="6480">
                      <a:solidFill>
                        <a:srgbClr val="16AEA7"/>
                      </a:solidFill>
                    </a:lnR>
                    <a:lnT w="6480">
                      <a:solidFill>
                        <a:srgbClr val="16AEA7"/>
                      </a:solidFill>
                    </a:lnT>
                    <a:lnB w="6480">
                      <a:solidFill>
                        <a:srgbClr val="16AEA7"/>
                      </a:solidFill>
                    </a:lnB>
                    <a:solidFill>
                      <a:srgbClr val="90CECA"/>
                    </a:solidFill>
                  </a:tcPr>
                </a:tc>
                <a:extLst>
                  <a:ext uri="{0D108BD9-81ED-4DB2-BD59-A6C34878D82A}">
                    <a16:rowId xmlns:a16="http://schemas.microsoft.com/office/drawing/2014/main" val="10007"/>
                  </a:ext>
                </a:extLst>
              </a:tr>
            </a:tbl>
          </a:graphicData>
        </a:graphic>
      </p:graphicFrame>
      <p:sp>
        <p:nvSpPr>
          <p:cNvPr id="154" name="CustomShape 4"/>
          <p:cNvSpPr/>
          <p:nvPr/>
        </p:nvSpPr>
        <p:spPr>
          <a:xfrm>
            <a:off x="6095880" y="1764360"/>
            <a:ext cx="608760" cy="2262240"/>
          </a:xfrm>
          <a:prstGeom prst="rightBrace">
            <a:avLst>
              <a:gd name="adj1" fmla="val 8333"/>
              <a:gd name="adj2" fmla="val 50000"/>
            </a:avLst>
          </a:prstGeom>
          <a:noFill/>
          <a:ln>
            <a:solidFill>
              <a:srgbClr val="16AEA7"/>
            </a:solidFill>
          </a:ln>
        </p:spPr>
        <p:style>
          <a:lnRef idx="1">
            <a:schemeClr val="accent1"/>
          </a:lnRef>
          <a:fillRef idx="0">
            <a:schemeClr val="accent1"/>
          </a:fillRef>
          <a:effectRef idx="0">
            <a:schemeClr val="accent1"/>
          </a:effectRef>
          <a:fontRef idx="minor"/>
        </p:style>
      </p:sp>
      <p:sp>
        <p:nvSpPr>
          <p:cNvPr id="155" name="CustomShape 5"/>
          <p:cNvSpPr/>
          <p:nvPr/>
        </p:nvSpPr>
        <p:spPr>
          <a:xfrm>
            <a:off x="6131880" y="4026960"/>
            <a:ext cx="534960" cy="1126080"/>
          </a:xfrm>
          <a:prstGeom prst="rightBrace">
            <a:avLst>
              <a:gd name="adj1" fmla="val 8333"/>
              <a:gd name="adj2" fmla="val 50000"/>
            </a:avLst>
          </a:prstGeom>
          <a:noFill/>
          <a:ln>
            <a:solidFill>
              <a:srgbClr val="16AEA7">
                <a:lumMod val="60000"/>
                <a:lumOff val="40000"/>
              </a:srgbClr>
            </a:solidFill>
          </a:ln>
        </p:spPr>
        <p:style>
          <a:lnRef idx="1">
            <a:schemeClr val="accent1"/>
          </a:lnRef>
          <a:fillRef idx="0">
            <a:schemeClr val="accent1"/>
          </a:fillRef>
          <a:effectRef idx="0">
            <a:schemeClr val="accent1"/>
          </a:effectRef>
          <a:fontRef idx="minor"/>
        </p:style>
      </p:sp>
      <p:sp>
        <p:nvSpPr>
          <p:cNvPr id="156" name="CustomShape 6"/>
          <p:cNvSpPr/>
          <p:nvPr/>
        </p:nvSpPr>
        <p:spPr>
          <a:xfrm>
            <a:off x="6131880" y="5153400"/>
            <a:ext cx="534960" cy="359640"/>
          </a:xfrm>
          <a:prstGeom prst="rightBrace">
            <a:avLst>
              <a:gd name="adj1" fmla="val 8333"/>
              <a:gd name="adj2" fmla="val 50000"/>
            </a:avLst>
          </a:prstGeom>
          <a:noFill/>
          <a:ln>
            <a:solidFill>
              <a:srgbClr val="16AEA7">
                <a:lumMod val="20000"/>
                <a:lumOff val="80000"/>
              </a:srgbClr>
            </a:solidFill>
          </a:ln>
        </p:spPr>
        <p:style>
          <a:lnRef idx="1">
            <a:schemeClr val="accent1"/>
          </a:lnRef>
          <a:fillRef idx="0">
            <a:schemeClr val="accent1"/>
          </a:fillRef>
          <a:effectRef idx="0">
            <a:schemeClr val="accent1"/>
          </a:effectRef>
          <a:fontRef idx="minor"/>
        </p:style>
      </p:sp>
      <p:sp>
        <p:nvSpPr>
          <p:cNvPr id="157" name="CasellaDiTesto 1"/>
          <p:cNvSpPr/>
          <p:nvPr/>
        </p:nvSpPr>
        <p:spPr>
          <a:xfrm>
            <a:off x="6937200" y="2669400"/>
            <a:ext cx="3352320" cy="28335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rPr lang="it-IT" sz="1800" b="0" strike="noStrike" spc="-1">
                <a:solidFill>
                  <a:srgbClr val="000000"/>
                </a:solidFill>
                <a:latin typeface="Neue Haas Grotesk Text Pro"/>
              </a:rPr>
              <a:t>CREMOSE</a:t>
            </a:r>
            <a:endParaRPr lang="it-IT" sz="1800" b="0" strike="noStrike" spc="-1">
              <a:latin typeface="Arial"/>
            </a:endParaRPr>
          </a:p>
          <a:p>
            <a:pPr>
              <a:lnSpc>
                <a:spcPct val="100000"/>
              </a:lnSpc>
            </a:pPr>
            <a:endParaRPr lang="it-IT" sz="1800" b="0" strike="noStrike" spc="-1">
              <a:latin typeface="Arial"/>
            </a:endParaRPr>
          </a:p>
          <a:p>
            <a:pPr>
              <a:lnSpc>
                <a:spcPct val="100000"/>
              </a:lnSpc>
            </a:pPr>
            <a:endParaRPr lang="it-IT" sz="1800" b="0" strike="noStrike" spc="-1">
              <a:latin typeface="Arial"/>
            </a:endParaRPr>
          </a:p>
          <a:p>
            <a:pPr>
              <a:lnSpc>
                <a:spcPct val="100000"/>
              </a:lnSpc>
            </a:pPr>
            <a:endParaRPr lang="it-IT" sz="1800" b="0" strike="noStrike" spc="-1">
              <a:latin typeface="Arial"/>
            </a:endParaRPr>
          </a:p>
          <a:p>
            <a:pPr>
              <a:lnSpc>
                <a:spcPct val="100000"/>
              </a:lnSpc>
            </a:pPr>
            <a:endParaRPr lang="it-IT" sz="1800" b="0" strike="noStrike" spc="-1">
              <a:latin typeface="Arial"/>
            </a:endParaRPr>
          </a:p>
          <a:p>
            <a:pPr>
              <a:lnSpc>
                <a:spcPct val="100000"/>
              </a:lnSpc>
            </a:pPr>
            <a:endParaRPr lang="it-IT" sz="1800" b="0" strike="noStrike" spc="-1">
              <a:latin typeface="Arial"/>
            </a:endParaRPr>
          </a:p>
          <a:p>
            <a:pPr>
              <a:lnSpc>
                <a:spcPct val="100000"/>
              </a:lnSpc>
            </a:pPr>
            <a:r>
              <a:rPr lang="it-IT" sz="1800" b="0" strike="noStrike" spc="-1">
                <a:solidFill>
                  <a:srgbClr val="000000"/>
                </a:solidFill>
                <a:latin typeface="Neue Haas Grotesk Text Pro"/>
              </a:rPr>
              <a:t>MORBIDE</a:t>
            </a:r>
            <a:endParaRPr lang="it-IT" sz="1800" b="0" strike="noStrike" spc="-1">
              <a:latin typeface="Arial"/>
            </a:endParaRPr>
          </a:p>
          <a:p>
            <a:pPr>
              <a:lnSpc>
                <a:spcPct val="100000"/>
              </a:lnSpc>
            </a:pPr>
            <a:endParaRPr lang="it-IT" sz="1800" b="0" strike="noStrike" spc="-1">
              <a:latin typeface="Arial"/>
            </a:endParaRPr>
          </a:p>
          <a:p>
            <a:pPr>
              <a:lnSpc>
                <a:spcPct val="100000"/>
              </a:lnSpc>
            </a:pPr>
            <a:endParaRPr lang="it-IT" sz="1800" b="0" strike="noStrike" spc="-1">
              <a:latin typeface="Arial"/>
            </a:endParaRPr>
          </a:p>
          <a:p>
            <a:pPr>
              <a:lnSpc>
                <a:spcPct val="100000"/>
              </a:lnSpc>
            </a:pPr>
            <a:r>
              <a:rPr lang="it-IT" sz="1800" b="0" strike="noStrike" spc="-1">
                <a:solidFill>
                  <a:srgbClr val="000000"/>
                </a:solidFill>
                <a:latin typeface="Neue Haas Grotesk Text Pro"/>
              </a:rPr>
              <a:t>SOLIDA</a:t>
            </a:r>
            <a:endParaRPr lang="it-IT" sz="1800" b="0" strike="noStrike" spc="-1">
              <a:latin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itolo 2"/>
          <p:cNvSpPr txBox="1"/>
          <p:nvPr/>
        </p:nvSpPr>
        <p:spPr>
          <a:xfrm>
            <a:off x="674197" y="650631"/>
            <a:ext cx="4958446" cy="1256760"/>
          </a:xfrm>
          <a:prstGeom prst="rect">
            <a:avLst/>
          </a:prstGeom>
          <a:noFill/>
          <a:ln w="0">
            <a:noFill/>
          </a:ln>
        </p:spPr>
        <p:txBody>
          <a:bodyPr anchor="ctr">
            <a:noAutofit/>
          </a:bodyPr>
          <a:lstStyle/>
          <a:p>
            <a:pPr algn="ctr">
              <a:lnSpc>
                <a:spcPct val="90000"/>
              </a:lnSpc>
            </a:pPr>
            <a:r>
              <a:rPr lang="it-IT" sz="4000" b="1" strike="noStrike" spc="-1" dirty="0">
                <a:solidFill>
                  <a:srgbClr val="000000"/>
                </a:solidFill>
                <a:latin typeface="Neue Haas Grotesk Text Pro"/>
              </a:rPr>
              <a:t>Alta densità energetica cremosa</a:t>
            </a:r>
            <a:endParaRPr lang="it-IT" sz="4000" b="0" strike="noStrike" spc="-1" dirty="0">
              <a:solidFill>
                <a:srgbClr val="000000"/>
              </a:solidFill>
              <a:latin typeface="Neue Haas Grotesk Text Pro"/>
            </a:endParaRPr>
          </a:p>
        </p:txBody>
      </p:sp>
      <p:graphicFrame>
        <p:nvGraphicFramePr>
          <p:cNvPr id="2" name="Diagram2"/>
          <p:cNvGraphicFramePr/>
          <p:nvPr>
            <p:extLst>
              <p:ext uri="{D42A27DB-BD31-4B8C-83A1-F6EECF244321}">
                <p14:modId xmlns:p14="http://schemas.microsoft.com/office/powerpoint/2010/main" val="1575997966"/>
              </p:ext>
            </p:extLst>
          </p:nvPr>
        </p:nvGraphicFramePr>
        <p:xfrm>
          <a:off x="5632643" y="1019907"/>
          <a:ext cx="6280518" cy="49946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75" name="Picture 6" descr="84,300+ Pureed Food Stock Photos, Pictures &amp; Royalty-Free Images - iStock"/>
          <p:cNvPicPr/>
          <p:nvPr/>
        </p:nvPicPr>
        <p:blipFill>
          <a:blip r:embed="rId7" cstate="print"/>
          <a:stretch/>
        </p:blipFill>
        <p:spPr>
          <a:xfrm>
            <a:off x="1435680" y="2083597"/>
            <a:ext cx="3435480" cy="3435480"/>
          </a:xfrm>
          <a:prstGeom prst="rect">
            <a:avLst/>
          </a:prstGeom>
          <a:ln w="0">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Titolo 1"/>
          <p:cNvSpPr txBox="1"/>
          <p:nvPr/>
        </p:nvSpPr>
        <p:spPr>
          <a:xfrm>
            <a:off x="475020" y="1253700"/>
            <a:ext cx="3912120" cy="3112200"/>
          </a:xfrm>
          <a:prstGeom prst="rect">
            <a:avLst/>
          </a:prstGeom>
          <a:noFill/>
          <a:ln w="0">
            <a:noFill/>
          </a:ln>
        </p:spPr>
        <p:txBody>
          <a:bodyPr lIns="0" tIns="0" rIns="0" bIns="0" anchor="ctr">
            <a:normAutofit/>
          </a:bodyPr>
          <a:lstStyle/>
          <a:p>
            <a:pPr algn="ctr">
              <a:lnSpc>
                <a:spcPct val="90000"/>
              </a:lnSpc>
            </a:pPr>
            <a:r>
              <a:rPr lang="it-IT" sz="4000" b="1" strike="noStrike" spc="-1" dirty="0">
                <a:solidFill>
                  <a:srgbClr val="000000"/>
                </a:solidFill>
                <a:latin typeface="Neue Haas Grotesk Text Pro"/>
              </a:rPr>
              <a:t>Criticità </a:t>
            </a:r>
            <a:br>
              <a:rPr sz="4000" dirty="0"/>
            </a:br>
            <a:r>
              <a:rPr lang="it-IT" sz="4000" b="1" strike="noStrike" spc="-1" dirty="0">
                <a:solidFill>
                  <a:srgbClr val="000000"/>
                </a:solidFill>
                <a:latin typeface="Neue Haas Grotesk Text Pro"/>
              </a:rPr>
              <a:t>della dieta a consistenza modificata</a:t>
            </a:r>
            <a:endParaRPr lang="it-IT" sz="4000" b="0" strike="noStrike" spc="-1" dirty="0">
              <a:solidFill>
                <a:srgbClr val="000000"/>
              </a:solidFill>
              <a:latin typeface="Neue Haas Grotesk Text Pro"/>
            </a:endParaRPr>
          </a:p>
        </p:txBody>
      </p:sp>
      <p:graphicFrame>
        <p:nvGraphicFramePr>
          <p:cNvPr id="3" name="Diagram3"/>
          <p:cNvGraphicFramePr/>
          <p:nvPr>
            <p:extLst>
              <p:ext uri="{D42A27DB-BD31-4B8C-83A1-F6EECF244321}">
                <p14:modId xmlns:p14="http://schemas.microsoft.com/office/powerpoint/2010/main" val="239045049"/>
              </p:ext>
            </p:extLst>
          </p:nvPr>
        </p:nvGraphicFramePr>
        <p:xfrm>
          <a:off x="4278960" y="666000"/>
          <a:ext cx="5876640" cy="4287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3" name="Rettangolo 3"/>
          <p:cNvSpPr/>
          <p:nvPr/>
        </p:nvSpPr>
        <p:spPr>
          <a:xfrm>
            <a:off x="368640" y="5560920"/>
            <a:ext cx="6691680" cy="303480"/>
          </a:xfrm>
          <a:prstGeom prst="rect">
            <a:avLst/>
          </a:prstGeom>
          <a:noFill/>
          <a:ln w="0">
            <a:noFill/>
          </a:ln>
        </p:spPr>
        <p:style>
          <a:lnRef idx="2">
            <a:scrgbClr r="0" g="0" b="0"/>
          </a:lnRef>
          <a:fillRef idx="0">
            <a:scrgbClr r="0" g="0" b="0"/>
          </a:fillRef>
          <a:effectRef idx="0">
            <a:scrgbClr r="0" g="0" b="0"/>
          </a:effectRef>
          <a:fontRef idx="minor"/>
        </p:style>
        <p:txBody>
          <a:bodyPr wrap="none" lIns="90000" tIns="45000" rIns="90000" bIns="45000">
            <a:spAutoFit/>
          </a:bodyPr>
          <a:lstStyle/>
          <a:p>
            <a:pPr>
              <a:lnSpc>
                <a:spcPct val="100000"/>
              </a:lnSpc>
            </a:pPr>
            <a:r>
              <a:rPr lang="en-US" sz="1400" b="0" i="1" strike="noStrike" spc="-1">
                <a:solidFill>
                  <a:srgbClr val="000000"/>
                </a:solidFill>
                <a:latin typeface="Neue Haas Grotesk Text Pro"/>
              </a:rPr>
              <a:t>ESPEN guideline on hospital nutrition, Espen guidelines on clinical nutrition in neurology</a:t>
            </a:r>
            <a:endParaRPr lang="it-IT" sz="1400" b="0" strike="noStrike" spc="-1">
              <a:latin typeface="Arial"/>
            </a:endParaRPr>
          </a:p>
        </p:txBody>
      </p:sp>
      <p:sp>
        <p:nvSpPr>
          <p:cNvPr id="184" name="Rettangolo 4"/>
          <p:cNvSpPr/>
          <p:nvPr/>
        </p:nvSpPr>
        <p:spPr>
          <a:xfrm>
            <a:off x="4486320" y="945000"/>
            <a:ext cx="505440" cy="701280"/>
          </a:xfrm>
          <a:prstGeom prst="rect">
            <a:avLst/>
          </a:prstGeom>
          <a:noFill/>
          <a:ln w="0">
            <a:noFill/>
          </a:ln>
        </p:spPr>
        <p:style>
          <a:lnRef idx="0">
            <a:scrgbClr r="0" g="0" b="0"/>
          </a:lnRef>
          <a:fillRef idx="0">
            <a:scrgbClr r="0" g="0" b="0"/>
          </a:fillRef>
          <a:effectRef idx="0">
            <a:scrgbClr r="0" g="0" b="0"/>
          </a:effectRef>
          <a:fontRef idx="minor"/>
        </p:style>
        <p:txBody>
          <a:bodyPr wrap="none">
            <a:spAutoFit/>
          </a:bodyPr>
          <a:lstStyle/>
          <a:p>
            <a:pPr algn="ctr">
              <a:lnSpc>
                <a:spcPct val="100000"/>
              </a:lnSpc>
            </a:pPr>
            <a:r>
              <a:rPr lang="it-IT" sz="4000" b="0" strike="noStrike" spc="-1">
                <a:solidFill>
                  <a:srgbClr val="000000"/>
                </a:solidFill>
                <a:latin typeface="Neue Haas Grotesk Text Pro"/>
              </a:rPr>
              <a:t>1</a:t>
            </a:r>
            <a:endParaRPr lang="it-IT" sz="4000" b="0" strike="noStrike" spc="-1">
              <a:latin typeface="Arial"/>
            </a:endParaRPr>
          </a:p>
        </p:txBody>
      </p:sp>
      <p:sp>
        <p:nvSpPr>
          <p:cNvPr id="185" name="Rettangolo 8"/>
          <p:cNvSpPr/>
          <p:nvPr/>
        </p:nvSpPr>
        <p:spPr>
          <a:xfrm>
            <a:off x="4905720" y="1930680"/>
            <a:ext cx="456120" cy="701280"/>
          </a:xfrm>
          <a:prstGeom prst="rect">
            <a:avLst/>
          </a:prstGeom>
          <a:noFill/>
          <a:ln w="0">
            <a:noFill/>
          </a:ln>
        </p:spPr>
        <p:style>
          <a:lnRef idx="0">
            <a:scrgbClr r="0" g="0" b="0"/>
          </a:lnRef>
          <a:fillRef idx="0">
            <a:scrgbClr r="0" g="0" b="0"/>
          </a:fillRef>
          <a:effectRef idx="0">
            <a:scrgbClr r="0" g="0" b="0"/>
          </a:effectRef>
          <a:fontRef idx="minor"/>
        </p:style>
        <p:txBody>
          <a:bodyPr>
            <a:spAutoFit/>
          </a:bodyPr>
          <a:lstStyle/>
          <a:p>
            <a:pPr algn="ctr">
              <a:lnSpc>
                <a:spcPct val="100000"/>
              </a:lnSpc>
            </a:pPr>
            <a:r>
              <a:rPr lang="it-IT" sz="4000" b="0" strike="noStrike" spc="-1">
                <a:solidFill>
                  <a:srgbClr val="000000"/>
                </a:solidFill>
                <a:latin typeface="Neue Haas Grotesk Text Pro"/>
              </a:rPr>
              <a:t>2</a:t>
            </a:r>
            <a:endParaRPr lang="it-IT" sz="4000" b="0" strike="noStrike" spc="-1">
              <a:latin typeface="Arial"/>
            </a:endParaRPr>
          </a:p>
        </p:txBody>
      </p:sp>
      <p:sp>
        <p:nvSpPr>
          <p:cNvPr id="186" name="Rettangolo 9"/>
          <p:cNvSpPr/>
          <p:nvPr/>
        </p:nvSpPr>
        <p:spPr>
          <a:xfrm>
            <a:off x="4893480" y="2953800"/>
            <a:ext cx="505440" cy="701280"/>
          </a:xfrm>
          <a:prstGeom prst="rect">
            <a:avLst/>
          </a:prstGeom>
          <a:noFill/>
          <a:ln w="0">
            <a:noFill/>
          </a:ln>
        </p:spPr>
        <p:style>
          <a:lnRef idx="0">
            <a:scrgbClr r="0" g="0" b="0"/>
          </a:lnRef>
          <a:fillRef idx="0">
            <a:scrgbClr r="0" g="0" b="0"/>
          </a:fillRef>
          <a:effectRef idx="0">
            <a:scrgbClr r="0" g="0" b="0"/>
          </a:effectRef>
          <a:fontRef idx="minor"/>
        </p:style>
        <p:txBody>
          <a:bodyPr wrap="none">
            <a:spAutoFit/>
          </a:bodyPr>
          <a:lstStyle/>
          <a:p>
            <a:pPr algn="ctr">
              <a:lnSpc>
                <a:spcPct val="100000"/>
              </a:lnSpc>
            </a:pPr>
            <a:r>
              <a:rPr lang="it-IT" sz="4000" b="0" strike="noStrike" spc="-1">
                <a:solidFill>
                  <a:srgbClr val="000000"/>
                </a:solidFill>
                <a:latin typeface="Neue Haas Grotesk Text Pro"/>
              </a:rPr>
              <a:t>3</a:t>
            </a:r>
            <a:endParaRPr lang="it-IT" sz="4000" b="0" strike="noStrike" spc="-1">
              <a:latin typeface="Arial"/>
            </a:endParaRPr>
          </a:p>
        </p:txBody>
      </p:sp>
      <p:sp>
        <p:nvSpPr>
          <p:cNvPr id="187" name="Rettangolo 10"/>
          <p:cNvSpPr/>
          <p:nvPr/>
        </p:nvSpPr>
        <p:spPr>
          <a:xfrm>
            <a:off x="4495320" y="3942360"/>
            <a:ext cx="505440" cy="701280"/>
          </a:xfrm>
          <a:prstGeom prst="rect">
            <a:avLst/>
          </a:prstGeom>
          <a:noFill/>
          <a:ln w="0">
            <a:noFill/>
          </a:ln>
        </p:spPr>
        <p:style>
          <a:lnRef idx="0">
            <a:scrgbClr r="0" g="0" b="0"/>
          </a:lnRef>
          <a:fillRef idx="0">
            <a:scrgbClr r="0" g="0" b="0"/>
          </a:fillRef>
          <a:effectRef idx="0">
            <a:scrgbClr r="0" g="0" b="0"/>
          </a:effectRef>
          <a:fontRef idx="minor"/>
        </p:style>
        <p:txBody>
          <a:bodyPr wrap="none">
            <a:spAutoFit/>
          </a:bodyPr>
          <a:lstStyle/>
          <a:p>
            <a:pPr algn="ctr">
              <a:lnSpc>
                <a:spcPct val="100000"/>
              </a:lnSpc>
            </a:pPr>
            <a:r>
              <a:rPr lang="it-IT" sz="4000" b="0" strike="noStrike" spc="-1">
                <a:solidFill>
                  <a:srgbClr val="000000"/>
                </a:solidFill>
                <a:latin typeface="Neue Haas Grotesk Text Pro"/>
              </a:rPr>
              <a:t>4</a:t>
            </a:r>
            <a:endParaRPr lang="it-IT" sz="4000" b="0" strike="noStrike" spc="-1">
              <a:latin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Titolo 1"/>
          <p:cNvSpPr txBox="1"/>
          <p:nvPr/>
        </p:nvSpPr>
        <p:spPr>
          <a:xfrm>
            <a:off x="609480" y="273600"/>
            <a:ext cx="10972080" cy="1144440"/>
          </a:xfrm>
          <a:prstGeom prst="rect">
            <a:avLst/>
          </a:prstGeom>
          <a:noFill/>
          <a:ln w="0">
            <a:noFill/>
          </a:ln>
        </p:spPr>
        <p:txBody>
          <a:bodyPr lIns="0" tIns="0" rIns="0" bIns="0" anchor="ctr">
            <a:noAutofit/>
          </a:bodyPr>
          <a:lstStyle/>
          <a:p>
            <a:pPr algn="ctr">
              <a:lnSpc>
                <a:spcPct val="90000"/>
              </a:lnSpc>
            </a:pPr>
            <a:r>
              <a:rPr lang="it-IT" sz="4000" b="1" strike="noStrike" spc="-1" dirty="0">
                <a:solidFill>
                  <a:srgbClr val="000000"/>
                </a:solidFill>
                <a:latin typeface="Neue Haas Grotesk Text Pro"/>
              </a:rPr>
              <a:t>2. La malnutrizione</a:t>
            </a:r>
            <a:endParaRPr lang="it-IT" sz="4000" b="0" strike="noStrike" spc="-1" dirty="0">
              <a:solidFill>
                <a:srgbClr val="000000"/>
              </a:solidFill>
              <a:latin typeface="Neue Haas Grotesk Text Pro"/>
            </a:endParaRPr>
          </a:p>
        </p:txBody>
      </p:sp>
      <p:graphicFrame>
        <p:nvGraphicFramePr>
          <p:cNvPr id="4" name="Diagram4"/>
          <p:cNvGraphicFramePr/>
          <p:nvPr>
            <p:extLst>
              <p:ext uri="{D42A27DB-BD31-4B8C-83A1-F6EECF244321}">
                <p14:modId xmlns:p14="http://schemas.microsoft.com/office/powerpoint/2010/main" val="1353402534"/>
              </p:ext>
            </p:extLst>
          </p:nvPr>
        </p:nvGraphicFramePr>
        <p:xfrm>
          <a:off x="1573920" y="2677320"/>
          <a:ext cx="8895600" cy="31345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7" name="CasellaDiTesto 5"/>
          <p:cNvSpPr/>
          <p:nvPr/>
        </p:nvSpPr>
        <p:spPr>
          <a:xfrm>
            <a:off x="2901600" y="1755360"/>
            <a:ext cx="6681960" cy="577800"/>
          </a:xfrm>
          <a:prstGeom prst="rect">
            <a:avLst/>
          </a:prstGeom>
          <a:noFill/>
          <a:ln w="0">
            <a:noFill/>
          </a:ln>
        </p:spPr>
        <p:style>
          <a:lnRef idx="2">
            <a:scrgbClr r="0" g="0" b="0"/>
          </a:lnRef>
          <a:fillRef idx="0">
            <a:scrgbClr r="0" g="0" b="0"/>
          </a:fillRef>
          <a:effectRef idx="0">
            <a:scrgbClr r="0" g="0" b="0"/>
          </a:effectRef>
          <a:fontRef idx="minor"/>
        </p:style>
        <p:txBody>
          <a:bodyPr lIns="90000" tIns="45000" rIns="90000" bIns="45000">
            <a:spAutoFit/>
          </a:bodyPr>
          <a:lstStyle/>
          <a:p>
            <a:pPr algn="ctr">
              <a:lnSpc>
                <a:spcPct val="100000"/>
              </a:lnSpc>
            </a:pPr>
            <a:r>
              <a:rPr lang="it-IT" sz="3200" b="0" u="sng" strike="noStrike" spc="-1">
                <a:solidFill>
                  <a:srgbClr val="000000"/>
                </a:solidFill>
                <a:uFillTx/>
                <a:latin typeface="Calibri"/>
              </a:rPr>
              <a:t>Una nutrizione inadeguata:</a:t>
            </a:r>
            <a:endParaRPr lang="it-IT" sz="3200" b="0" strike="noStrike" spc="-1">
              <a:latin typeface="Arial"/>
            </a:endParaRPr>
          </a:p>
        </p:txBody>
      </p:sp>
      <p:pic>
        <p:nvPicPr>
          <p:cNvPr id="208" name="Immagine 2"/>
          <p:cNvPicPr/>
          <p:nvPr/>
        </p:nvPicPr>
        <p:blipFill>
          <a:blip r:embed="rId8" cstate="print"/>
          <a:stretch/>
        </p:blipFill>
        <p:spPr>
          <a:xfrm>
            <a:off x="9160920" y="765000"/>
            <a:ext cx="2319480" cy="1778400"/>
          </a:xfrm>
          <a:prstGeom prst="rect">
            <a:avLst/>
          </a:prstGeom>
          <a:ln w="0">
            <a:noFill/>
          </a:ln>
        </p:spPr>
      </p:pic>
      <p:pic>
        <p:nvPicPr>
          <p:cNvPr id="209" name="Immagine 3"/>
          <p:cNvPicPr/>
          <p:nvPr/>
        </p:nvPicPr>
        <p:blipFill>
          <a:blip r:embed="rId9" cstate="print"/>
          <a:stretch/>
        </p:blipFill>
        <p:spPr>
          <a:xfrm>
            <a:off x="609480" y="765000"/>
            <a:ext cx="2998440" cy="1778400"/>
          </a:xfrm>
          <a:prstGeom prst="rect">
            <a:avLst/>
          </a:prstGeom>
          <a:ln w="0">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Titolo 2"/>
          <p:cNvSpPr txBox="1"/>
          <p:nvPr/>
        </p:nvSpPr>
        <p:spPr>
          <a:xfrm>
            <a:off x="5486400" y="273600"/>
            <a:ext cx="6095160" cy="1144440"/>
          </a:xfrm>
          <a:prstGeom prst="rect">
            <a:avLst/>
          </a:prstGeom>
          <a:noFill/>
          <a:ln w="0">
            <a:noFill/>
          </a:ln>
        </p:spPr>
        <p:txBody>
          <a:bodyPr lIns="0" tIns="0" rIns="0" bIns="0" anchor="ctr">
            <a:noAutofit/>
          </a:bodyPr>
          <a:lstStyle/>
          <a:p>
            <a:pPr algn="ctr">
              <a:lnSpc>
                <a:spcPct val="90000"/>
              </a:lnSpc>
            </a:pPr>
            <a:r>
              <a:rPr lang="it-IT" sz="4000" b="1" strike="noStrike" spc="-1" dirty="0">
                <a:solidFill>
                  <a:srgbClr val="000000"/>
                </a:solidFill>
                <a:latin typeface="Neue Haas Grotesk Text Pro"/>
              </a:rPr>
              <a:t>Il diario alimentare</a:t>
            </a:r>
            <a:endParaRPr lang="it-IT" sz="4000" b="0" strike="noStrike" spc="-1" dirty="0">
              <a:solidFill>
                <a:srgbClr val="000000"/>
              </a:solidFill>
              <a:latin typeface="Neue Haas Grotesk Text Pro"/>
            </a:endParaRPr>
          </a:p>
        </p:txBody>
      </p:sp>
      <p:sp>
        <p:nvSpPr>
          <p:cNvPr id="219" name="CasellaDiTesto 5"/>
          <p:cNvSpPr/>
          <p:nvPr/>
        </p:nvSpPr>
        <p:spPr>
          <a:xfrm>
            <a:off x="6550200" y="2485440"/>
            <a:ext cx="4395960" cy="63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spAutoFit/>
          </a:bodyPr>
          <a:lstStyle/>
          <a:p>
            <a:pPr algn="ctr">
              <a:lnSpc>
                <a:spcPct val="100000"/>
              </a:lnSpc>
            </a:pPr>
            <a:r>
              <a:rPr lang="it-IT" sz="1800" b="0" strike="noStrike" spc="-1" dirty="0">
                <a:solidFill>
                  <a:srgbClr val="000000"/>
                </a:solidFill>
                <a:latin typeface="Neue Haas Grotesk Text Pro"/>
              </a:rPr>
              <a:t>Strumento utile per monitorare gli apporti di alimenti e bevande</a:t>
            </a:r>
            <a:endParaRPr lang="it-IT" sz="1800" b="0" strike="noStrike" spc="-1" dirty="0">
              <a:latin typeface="Arial"/>
            </a:endParaRPr>
          </a:p>
        </p:txBody>
      </p:sp>
      <p:pic>
        <p:nvPicPr>
          <p:cNvPr id="220" name="Immagine 8"/>
          <p:cNvPicPr/>
          <p:nvPr/>
        </p:nvPicPr>
        <p:blipFill>
          <a:blip r:embed="rId3" cstate="print"/>
          <a:stretch/>
        </p:blipFill>
        <p:spPr>
          <a:xfrm>
            <a:off x="8156520" y="3595320"/>
            <a:ext cx="1182960" cy="1035000"/>
          </a:xfrm>
          <a:prstGeom prst="rect">
            <a:avLst/>
          </a:prstGeom>
          <a:ln w="0">
            <a:noFill/>
          </a:ln>
        </p:spPr>
      </p:pic>
      <p:sp>
        <p:nvSpPr>
          <p:cNvPr id="221" name="CasellaDiTesto 9"/>
          <p:cNvSpPr/>
          <p:nvPr/>
        </p:nvSpPr>
        <p:spPr>
          <a:xfrm>
            <a:off x="6627600" y="4909320"/>
            <a:ext cx="4241160" cy="364680"/>
          </a:xfrm>
          <a:prstGeom prst="rect">
            <a:avLst/>
          </a:prstGeom>
          <a:noFill/>
          <a:ln w="28575">
            <a:solidFill>
              <a:srgbClr val="E57A6F">
                <a:lumMod val="50000"/>
              </a:srgbClr>
            </a:solidFill>
            <a:round/>
          </a:ln>
        </p:spPr>
        <p:style>
          <a:lnRef idx="0">
            <a:scrgbClr r="0" g="0" b="0"/>
          </a:lnRef>
          <a:fillRef idx="0">
            <a:scrgbClr r="0" g="0" b="0"/>
          </a:fillRef>
          <a:effectRef idx="0">
            <a:scrgbClr r="0" g="0" b="0"/>
          </a:effectRef>
          <a:fontRef idx="minor"/>
        </p:style>
        <p:txBody>
          <a:bodyPr lIns="90000" tIns="45000" rIns="90000" bIns="45000">
            <a:spAutoFit/>
          </a:bodyPr>
          <a:lstStyle/>
          <a:p>
            <a:pPr algn="ctr">
              <a:lnSpc>
                <a:spcPct val="100000"/>
              </a:lnSpc>
            </a:pPr>
            <a:r>
              <a:rPr lang="it-IT" sz="1800" b="0" strike="noStrike" spc="-1" dirty="0">
                <a:solidFill>
                  <a:srgbClr val="000000"/>
                </a:solidFill>
                <a:latin typeface="Neue Haas Grotesk Text Pro"/>
              </a:rPr>
              <a:t>Quando è &lt;50% per più di 5-7gg</a:t>
            </a:r>
            <a:endParaRPr lang="it-IT" sz="1800" b="0" strike="noStrike" spc="-1" dirty="0">
              <a:latin typeface="Arial"/>
            </a:endParaRPr>
          </a:p>
        </p:txBody>
      </p:sp>
      <p:pic>
        <p:nvPicPr>
          <p:cNvPr id="2" name="Immagine 1"/>
          <p:cNvPicPr>
            <a:picLocks noChangeAspect="1"/>
          </p:cNvPicPr>
          <p:nvPr/>
        </p:nvPicPr>
        <p:blipFill rotWithShape="1">
          <a:blip r:embed="rId4" cstate="print"/>
          <a:srcRect l="44571" t="12302" r="22944" b="6425"/>
          <a:stretch/>
        </p:blipFill>
        <p:spPr>
          <a:xfrm>
            <a:off x="1072663" y="273600"/>
            <a:ext cx="4765430" cy="5811437"/>
          </a:xfrm>
          <a:prstGeom prst="rect">
            <a:avLst/>
          </a:prstGeom>
        </p:spPr>
      </p:pic>
      <p:sp>
        <p:nvSpPr>
          <p:cNvPr id="8" name="Rettangolo 7"/>
          <p:cNvSpPr/>
          <p:nvPr/>
        </p:nvSpPr>
        <p:spPr>
          <a:xfrm>
            <a:off x="1288026" y="314632"/>
            <a:ext cx="1936955" cy="62926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CasellaDiTesto 8"/>
          <p:cNvSpPr txBox="1"/>
          <p:nvPr/>
        </p:nvSpPr>
        <p:spPr>
          <a:xfrm>
            <a:off x="6646606" y="5456903"/>
            <a:ext cx="4267200" cy="92333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it-IT" dirty="0"/>
              <a:t>Monitorare sempre anche il peso: </a:t>
            </a:r>
          </a:p>
          <a:p>
            <a:r>
              <a:rPr lang="it-IT" dirty="0"/>
              <a:t>1 volta/settimana se ricovero per acuti, </a:t>
            </a:r>
          </a:p>
          <a:p>
            <a:r>
              <a:rPr lang="it-IT" dirty="0"/>
              <a:t>1 volta/mese se RSA o domicilio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CasellaDiTesto 4"/>
          <p:cNvSpPr/>
          <p:nvPr/>
        </p:nvSpPr>
        <p:spPr>
          <a:xfrm>
            <a:off x="1765080" y="1735200"/>
            <a:ext cx="9714960" cy="3830364"/>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50000"/>
              </a:lnSpc>
            </a:pPr>
            <a:r>
              <a:rPr lang="it-IT" sz="1800" b="0" strike="noStrike" spc="-1" dirty="0">
                <a:solidFill>
                  <a:srgbClr val="000000"/>
                </a:solidFill>
                <a:latin typeface="Calibri"/>
              </a:rPr>
              <a:t>Verificare l’adeguatezza della dieta </a:t>
            </a:r>
            <a:r>
              <a:rPr lang="it-IT" sz="1800" b="0" strike="noStrike" spc="-1" dirty="0">
                <a:solidFill>
                  <a:srgbClr val="000000"/>
                </a:solidFill>
                <a:latin typeface="Wingdings"/>
              </a:rPr>
              <a:t></a:t>
            </a:r>
            <a:r>
              <a:rPr lang="it-IT" sz="1800" b="0" strike="noStrike" spc="-1" dirty="0">
                <a:solidFill>
                  <a:srgbClr val="000000"/>
                </a:solidFill>
                <a:latin typeface="Calibri"/>
              </a:rPr>
              <a:t> è necessaria la dieta per disfagia?</a:t>
            </a:r>
            <a:endParaRPr lang="it-IT" sz="1800" b="0" strike="noStrike" spc="-1" dirty="0">
              <a:latin typeface="Arial"/>
            </a:endParaRPr>
          </a:p>
          <a:p>
            <a:pPr>
              <a:lnSpc>
                <a:spcPct val="150000"/>
              </a:lnSpc>
            </a:pPr>
            <a:r>
              <a:rPr lang="it-IT" sz="1800" b="0" strike="noStrike" spc="-1" dirty="0">
                <a:solidFill>
                  <a:srgbClr val="000000"/>
                </a:solidFill>
                <a:latin typeface="Calibri"/>
              </a:rPr>
              <a:t>Verificare la necessità di aiuto e assistenza</a:t>
            </a:r>
            <a:endParaRPr lang="it-IT" sz="1800" b="0" strike="noStrike" spc="-1" dirty="0">
              <a:latin typeface="Arial"/>
            </a:endParaRPr>
          </a:p>
          <a:p>
            <a:pPr>
              <a:lnSpc>
                <a:spcPct val="150000"/>
              </a:lnSpc>
            </a:pPr>
            <a:r>
              <a:rPr lang="it-IT" sz="1800" b="0" strike="noStrike" spc="-1" dirty="0">
                <a:solidFill>
                  <a:srgbClr val="000000"/>
                </a:solidFill>
                <a:latin typeface="Calibri"/>
              </a:rPr>
              <a:t>Verificare </a:t>
            </a:r>
            <a:r>
              <a:rPr lang="it-IT" spc="-1" dirty="0">
                <a:solidFill>
                  <a:srgbClr val="000000"/>
                </a:solidFill>
                <a:latin typeface="Calibri"/>
              </a:rPr>
              <a:t>la </a:t>
            </a:r>
            <a:r>
              <a:rPr lang="it-IT" spc="-1" dirty="0" err="1">
                <a:solidFill>
                  <a:srgbClr val="000000"/>
                </a:solidFill>
                <a:latin typeface="Calibri"/>
              </a:rPr>
              <a:t>palatabilità</a:t>
            </a:r>
            <a:r>
              <a:rPr lang="it-IT" spc="-1" dirty="0">
                <a:solidFill>
                  <a:srgbClr val="000000"/>
                </a:solidFill>
                <a:latin typeface="Calibri"/>
              </a:rPr>
              <a:t> della preparazione (piatto unico vs portate separate?)</a:t>
            </a:r>
            <a:endParaRPr lang="it-IT" sz="1800" b="0" strike="noStrike" spc="-1" dirty="0">
              <a:latin typeface="Arial"/>
            </a:endParaRPr>
          </a:p>
          <a:p>
            <a:pPr>
              <a:lnSpc>
                <a:spcPct val="150000"/>
              </a:lnSpc>
            </a:pPr>
            <a:endParaRPr lang="it-IT" sz="1800" b="0" strike="noStrike" spc="-1" dirty="0">
              <a:latin typeface="Arial"/>
            </a:endParaRPr>
          </a:p>
          <a:p>
            <a:pPr>
              <a:lnSpc>
                <a:spcPct val="150000"/>
              </a:lnSpc>
            </a:pPr>
            <a:r>
              <a:rPr lang="it-IT" sz="1800" b="0" strike="noStrike" spc="-1" dirty="0">
                <a:solidFill>
                  <a:srgbClr val="000000"/>
                </a:solidFill>
                <a:latin typeface="Calibri"/>
              </a:rPr>
              <a:t>Fortificare le preparazioni con i condimenti (olio, grana, maionese, formaggini)</a:t>
            </a:r>
            <a:endParaRPr lang="it-IT" sz="1800" b="0" strike="noStrike" spc="-1" dirty="0">
              <a:latin typeface="Arial"/>
            </a:endParaRPr>
          </a:p>
          <a:p>
            <a:pPr>
              <a:lnSpc>
                <a:spcPct val="150000"/>
              </a:lnSpc>
            </a:pPr>
            <a:r>
              <a:rPr lang="it-IT" sz="1800" b="0" strike="noStrike" spc="-1" dirty="0">
                <a:solidFill>
                  <a:srgbClr val="000000"/>
                </a:solidFill>
                <a:latin typeface="Calibri"/>
              </a:rPr>
              <a:t>Fornire almeno 2-3 spuntini durante il giorno (yogurt, budino, mousse di frutta, latte e biscotti frullati…)</a:t>
            </a:r>
            <a:endParaRPr lang="it-IT" sz="1800" b="0" strike="noStrike" spc="-1" dirty="0">
              <a:latin typeface="Arial"/>
            </a:endParaRPr>
          </a:p>
          <a:p>
            <a:pPr>
              <a:lnSpc>
                <a:spcPct val="150000"/>
              </a:lnSpc>
            </a:pPr>
            <a:endParaRPr lang="it-IT" sz="1800" b="0" strike="noStrike" spc="-1" dirty="0">
              <a:latin typeface="Arial"/>
            </a:endParaRPr>
          </a:p>
          <a:p>
            <a:pPr>
              <a:lnSpc>
                <a:spcPct val="150000"/>
              </a:lnSpc>
            </a:pPr>
            <a:r>
              <a:rPr lang="it-IT" sz="1800" b="0" strike="noStrike" spc="-1" dirty="0">
                <a:solidFill>
                  <a:srgbClr val="000000"/>
                </a:solidFill>
                <a:latin typeface="Calibri"/>
              </a:rPr>
              <a:t>Consultare il medico/dietista</a:t>
            </a:r>
            <a:endParaRPr lang="it-IT" sz="1800" b="0" strike="noStrike" spc="-1" dirty="0">
              <a:latin typeface="Arial"/>
            </a:endParaRPr>
          </a:p>
        </p:txBody>
      </p:sp>
      <p:sp>
        <p:nvSpPr>
          <p:cNvPr id="225" name="Rettangolo 5"/>
          <p:cNvSpPr/>
          <p:nvPr/>
        </p:nvSpPr>
        <p:spPr>
          <a:xfrm>
            <a:off x="932760" y="1941840"/>
            <a:ext cx="618480" cy="914760"/>
          </a:xfrm>
          <a:prstGeom prst="rect">
            <a:avLst/>
          </a:prstGeom>
          <a:noFill/>
          <a:ln w="0">
            <a:noFill/>
          </a:ln>
        </p:spPr>
        <p:style>
          <a:lnRef idx="0">
            <a:scrgbClr r="0" g="0" b="0"/>
          </a:lnRef>
          <a:fillRef idx="0">
            <a:scrgbClr r="0" g="0" b="0"/>
          </a:fillRef>
          <a:effectRef idx="0">
            <a:scrgbClr r="0" g="0" b="0"/>
          </a:effectRef>
          <a:fontRef idx="minor"/>
        </p:style>
        <p:txBody>
          <a:bodyPr wrap="none">
            <a:spAutoFit/>
          </a:bodyPr>
          <a:lstStyle/>
          <a:p>
            <a:pPr algn="ctr">
              <a:lnSpc>
                <a:spcPct val="100000"/>
              </a:lnSpc>
            </a:pPr>
            <a:r>
              <a:rPr lang="it-IT" sz="5400" b="0" strike="noStrike" spc="-1" dirty="0">
                <a:solidFill>
                  <a:srgbClr val="16AEA7"/>
                </a:solidFill>
                <a:latin typeface="Neue Haas Grotesk Text Pro"/>
              </a:rPr>
              <a:t>1</a:t>
            </a:r>
            <a:endParaRPr lang="it-IT" sz="5400" b="0" strike="noStrike" spc="-1" dirty="0">
              <a:latin typeface="Arial"/>
            </a:endParaRPr>
          </a:p>
        </p:txBody>
      </p:sp>
      <p:sp>
        <p:nvSpPr>
          <p:cNvPr id="226" name="Rettangolo 8"/>
          <p:cNvSpPr/>
          <p:nvPr/>
        </p:nvSpPr>
        <p:spPr>
          <a:xfrm>
            <a:off x="932760" y="3388320"/>
            <a:ext cx="618480" cy="914760"/>
          </a:xfrm>
          <a:prstGeom prst="rect">
            <a:avLst/>
          </a:prstGeom>
          <a:noFill/>
          <a:ln w="0">
            <a:noFill/>
          </a:ln>
        </p:spPr>
        <p:style>
          <a:lnRef idx="0">
            <a:scrgbClr r="0" g="0" b="0"/>
          </a:lnRef>
          <a:fillRef idx="0">
            <a:scrgbClr r="0" g="0" b="0"/>
          </a:fillRef>
          <a:effectRef idx="0">
            <a:scrgbClr r="0" g="0" b="0"/>
          </a:effectRef>
          <a:fontRef idx="minor"/>
        </p:style>
        <p:txBody>
          <a:bodyPr wrap="none">
            <a:spAutoFit/>
          </a:bodyPr>
          <a:lstStyle/>
          <a:p>
            <a:pPr algn="ctr">
              <a:lnSpc>
                <a:spcPct val="100000"/>
              </a:lnSpc>
            </a:pPr>
            <a:r>
              <a:rPr lang="it-IT" sz="5400" b="0" strike="noStrike" spc="-1" dirty="0">
                <a:solidFill>
                  <a:srgbClr val="16AEA7"/>
                </a:solidFill>
                <a:latin typeface="Neue Haas Grotesk Text Pro"/>
              </a:rPr>
              <a:t>2</a:t>
            </a:r>
            <a:endParaRPr lang="it-IT" sz="5400" b="0" strike="noStrike" spc="-1" dirty="0">
              <a:latin typeface="Arial"/>
            </a:endParaRPr>
          </a:p>
        </p:txBody>
      </p:sp>
      <p:sp>
        <p:nvSpPr>
          <p:cNvPr id="227" name="Titolo 1"/>
          <p:cNvSpPr txBox="1"/>
          <p:nvPr/>
        </p:nvSpPr>
        <p:spPr>
          <a:xfrm>
            <a:off x="496440" y="165960"/>
            <a:ext cx="10972080" cy="1144440"/>
          </a:xfrm>
          <a:prstGeom prst="rect">
            <a:avLst/>
          </a:prstGeom>
          <a:noFill/>
          <a:ln w="0">
            <a:noFill/>
          </a:ln>
        </p:spPr>
        <p:txBody>
          <a:bodyPr lIns="0" tIns="0" rIns="0" bIns="0" anchor="b">
            <a:noAutofit/>
          </a:bodyPr>
          <a:lstStyle/>
          <a:p>
            <a:pPr algn="ctr">
              <a:lnSpc>
                <a:spcPct val="90000"/>
              </a:lnSpc>
            </a:pPr>
            <a:r>
              <a:rPr lang="it-IT" sz="4000" b="1" spc="-1" dirty="0">
                <a:solidFill>
                  <a:srgbClr val="000000"/>
                </a:solidFill>
                <a:latin typeface="Neue Haas Grotesk Text Pro"/>
              </a:rPr>
              <a:t>Se il paziente non mangia?</a:t>
            </a:r>
          </a:p>
        </p:txBody>
      </p:sp>
      <p:sp>
        <p:nvSpPr>
          <p:cNvPr id="228" name="Rettangolo 10"/>
          <p:cNvSpPr/>
          <p:nvPr/>
        </p:nvSpPr>
        <p:spPr>
          <a:xfrm>
            <a:off x="952560" y="4829040"/>
            <a:ext cx="618480" cy="914760"/>
          </a:xfrm>
          <a:prstGeom prst="rect">
            <a:avLst/>
          </a:prstGeom>
          <a:noFill/>
          <a:ln w="0">
            <a:noFill/>
          </a:ln>
        </p:spPr>
        <p:style>
          <a:lnRef idx="0">
            <a:scrgbClr r="0" g="0" b="0"/>
          </a:lnRef>
          <a:fillRef idx="0">
            <a:scrgbClr r="0" g="0" b="0"/>
          </a:fillRef>
          <a:effectRef idx="0">
            <a:scrgbClr r="0" g="0" b="0"/>
          </a:effectRef>
          <a:fontRef idx="minor"/>
        </p:style>
        <p:txBody>
          <a:bodyPr wrap="none">
            <a:spAutoFit/>
          </a:bodyPr>
          <a:lstStyle/>
          <a:p>
            <a:pPr algn="ctr">
              <a:lnSpc>
                <a:spcPct val="100000"/>
              </a:lnSpc>
            </a:pPr>
            <a:r>
              <a:rPr lang="it-IT" sz="5400" b="0" strike="noStrike" spc="-1" dirty="0">
                <a:solidFill>
                  <a:srgbClr val="16AEA7"/>
                </a:solidFill>
                <a:latin typeface="Neue Haas Grotesk Text Pro"/>
              </a:rPr>
              <a:t>3</a:t>
            </a:r>
            <a:endParaRPr lang="it-IT" sz="5400" b="0" strike="noStrike" spc="-1" dirty="0">
              <a:latin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9" name="Picture 4" descr="Servizi per i diabetici: organizzazioni «modello» in Toscana e Lombardia -  Corriere.it"/>
          <p:cNvPicPr/>
          <p:nvPr/>
        </p:nvPicPr>
        <p:blipFill>
          <a:blip r:embed="rId2" cstate="print">
            <a:alphaModFix amt="60000"/>
          </a:blip>
          <a:srcRect t="6817" b="17891"/>
          <a:stretch/>
        </p:blipFill>
        <p:spPr>
          <a:xfrm>
            <a:off x="0" y="0"/>
            <a:ext cx="12191760" cy="6857640"/>
          </a:xfrm>
          <a:prstGeom prst="rect">
            <a:avLst/>
          </a:prstGeom>
          <a:ln w="0">
            <a:noFill/>
          </a:ln>
        </p:spPr>
      </p:pic>
      <p:sp>
        <p:nvSpPr>
          <p:cNvPr id="230" name="Title 1"/>
          <p:cNvSpPr txBox="1"/>
          <p:nvPr/>
        </p:nvSpPr>
        <p:spPr>
          <a:xfrm>
            <a:off x="4114680" y="2526300"/>
            <a:ext cx="3962399" cy="2285640"/>
          </a:xfrm>
          <a:prstGeom prst="rect">
            <a:avLst/>
          </a:prstGeom>
          <a:noFill/>
          <a:ln w="0">
            <a:noFill/>
          </a:ln>
        </p:spPr>
        <p:txBody>
          <a:bodyPr>
            <a:normAutofit/>
          </a:bodyPr>
          <a:lstStyle/>
          <a:p>
            <a:pPr algn="ctr">
              <a:lnSpc>
                <a:spcPct val="90000"/>
              </a:lnSpc>
            </a:pPr>
            <a:r>
              <a:rPr lang="en-US" sz="4800" b="1" strike="noStrike" spc="-1" dirty="0" err="1">
                <a:solidFill>
                  <a:srgbClr val="000000"/>
                </a:solidFill>
                <a:latin typeface="Neue Haas Grotesk Text Pro"/>
              </a:rPr>
              <a:t>Grazie</a:t>
            </a:r>
            <a:r>
              <a:rPr lang="en-US" sz="4800" b="1" strike="noStrike" spc="-1" dirty="0">
                <a:solidFill>
                  <a:srgbClr val="000000"/>
                </a:solidFill>
                <a:latin typeface="Neue Haas Grotesk Text Pro"/>
              </a:rPr>
              <a:t> </a:t>
            </a:r>
          </a:p>
          <a:p>
            <a:pPr algn="ctr">
              <a:lnSpc>
                <a:spcPct val="90000"/>
              </a:lnSpc>
            </a:pPr>
            <a:r>
              <a:rPr lang="en-US" sz="4800" b="1" strike="noStrike" spc="-1" dirty="0">
                <a:solidFill>
                  <a:srgbClr val="000000"/>
                </a:solidFill>
                <a:latin typeface="Neue Haas Grotesk Text Pro"/>
              </a:rPr>
              <a:t>per </a:t>
            </a:r>
            <a:endParaRPr lang="en-US" sz="4800" b="1" spc="-1" dirty="0">
              <a:solidFill>
                <a:srgbClr val="000000"/>
              </a:solidFill>
              <a:latin typeface="Neue Haas Grotesk Text Pro"/>
            </a:endParaRPr>
          </a:p>
          <a:p>
            <a:pPr algn="ctr">
              <a:lnSpc>
                <a:spcPct val="90000"/>
              </a:lnSpc>
            </a:pPr>
            <a:r>
              <a:rPr lang="en-US" sz="4800" b="1" spc="-1" dirty="0" err="1">
                <a:solidFill>
                  <a:srgbClr val="000000"/>
                </a:solidFill>
                <a:latin typeface="Neue Haas Grotesk Text Pro"/>
              </a:rPr>
              <a:t>l</a:t>
            </a:r>
            <a:r>
              <a:rPr lang="en-US" sz="4800" b="1" strike="noStrike" spc="-1" dirty="0" err="1">
                <a:solidFill>
                  <a:srgbClr val="000000"/>
                </a:solidFill>
                <a:latin typeface="Neue Haas Grotesk Text Pro"/>
              </a:rPr>
              <a:t>’attenzione</a:t>
            </a:r>
            <a:endParaRPr lang="it-IT" sz="4800" b="0" strike="noStrike" spc="-1" dirty="0">
              <a:solidFill>
                <a:srgbClr val="000000"/>
              </a:solidFill>
              <a:latin typeface="Neue Haas Grotesk Text Pro"/>
            </a:endParaRPr>
          </a:p>
        </p:txBody>
      </p:sp>
      <p:sp>
        <p:nvSpPr>
          <p:cNvPr id="232" name="Date Placeholder 6"/>
          <p:cNvSpPr txBox="1"/>
          <p:nvPr/>
        </p:nvSpPr>
        <p:spPr>
          <a:xfrm rot="5400000">
            <a:off x="10477440" y="4629600"/>
            <a:ext cx="2653200" cy="364680"/>
          </a:xfrm>
          <a:prstGeom prst="rect">
            <a:avLst/>
          </a:prstGeom>
          <a:noFill/>
          <a:ln w="0">
            <a:noFill/>
          </a:ln>
        </p:spPr>
        <p:txBody>
          <a:bodyPr anchor="ctr">
            <a:normAutofit/>
          </a:bodyPr>
          <a:lstStyle/>
          <a:p>
            <a:pPr algn="r">
              <a:lnSpc>
                <a:spcPct val="100000"/>
              </a:lnSpc>
              <a:spcAft>
                <a:spcPts val="601"/>
              </a:spcAft>
            </a:pPr>
            <a:fld id="{03201D20-01CD-4319-91FE-D843E4917137}" type="datetime1">
              <a:rPr lang="en-US" sz="900" b="0" strike="noStrike" spc="-1">
                <a:solidFill>
                  <a:srgbClr val="FFFFFF"/>
                </a:solidFill>
                <a:latin typeface="Neue Haas Grotesk Text Pro"/>
              </a:rPr>
              <a:pPr algn="r">
                <a:lnSpc>
                  <a:spcPct val="100000"/>
                </a:lnSpc>
                <a:spcAft>
                  <a:spcPts val="601"/>
                </a:spcAft>
              </a:pPr>
              <a:t>5/27/2025</a:t>
            </a:fld>
            <a:endParaRPr lang="it-IT" sz="900" b="0" strike="noStrike" spc="-1">
              <a:latin typeface="Times New Roman"/>
            </a:endParaRPr>
          </a:p>
        </p:txBody>
      </p:sp>
      <p:sp>
        <p:nvSpPr>
          <p:cNvPr id="233" name="Footer Placeholder 7"/>
          <p:cNvSpPr txBox="1"/>
          <p:nvPr/>
        </p:nvSpPr>
        <p:spPr>
          <a:xfrm>
            <a:off x="8610480" y="6318360"/>
            <a:ext cx="2742840" cy="364680"/>
          </a:xfrm>
          <a:prstGeom prst="rect">
            <a:avLst/>
          </a:prstGeom>
          <a:noFill/>
          <a:ln w="0">
            <a:noFill/>
          </a:ln>
        </p:spPr>
        <p:txBody>
          <a:bodyPr anchor="ctr">
            <a:normAutofit/>
          </a:bodyPr>
          <a:lstStyle/>
          <a:p>
            <a:pPr algn="r">
              <a:lnSpc>
                <a:spcPct val="100000"/>
              </a:lnSpc>
              <a:spcAft>
                <a:spcPts val="601"/>
              </a:spcAft>
            </a:pPr>
            <a:r>
              <a:rPr lang="en-US" sz="900" b="0" strike="noStrike" spc="-1">
                <a:solidFill>
                  <a:srgbClr val="FFFFFF"/>
                </a:solidFill>
                <a:latin typeface="Neue Haas Grotesk Text Pro"/>
              </a:rPr>
              <a:t>Sample Footer Text</a:t>
            </a:r>
            <a:endParaRPr lang="it-IT" sz="900" b="0" strike="noStrike" spc="-1">
              <a:latin typeface="Times New Roman"/>
            </a:endParaRPr>
          </a:p>
        </p:txBody>
      </p:sp>
      <p:sp>
        <p:nvSpPr>
          <p:cNvPr id="234" name="Slide Number Placeholder 8"/>
          <p:cNvSpPr txBox="1"/>
          <p:nvPr/>
        </p:nvSpPr>
        <p:spPr>
          <a:xfrm>
            <a:off x="11353680" y="6318360"/>
            <a:ext cx="615240" cy="364680"/>
          </a:xfrm>
          <a:prstGeom prst="rect">
            <a:avLst/>
          </a:prstGeom>
          <a:noFill/>
          <a:ln w="0">
            <a:noFill/>
          </a:ln>
        </p:spPr>
        <p:txBody>
          <a:bodyPr anchor="ctr">
            <a:normAutofit fontScale="93000"/>
          </a:bodyPr>
          <a:lstStyle/>
          <a:p>
            <a:pPr algn="r">
              <a:lnSpc>
                <a:spcPct val="100000"/>
              </a:lnSpc>
              <a:spcAft>
                <a:spcPts val="601"/>
              </a:spcAft>
            </a:pPr>
            <a:fld id="{C17E3A52-1C3A-4A8F-8099-7E8DC1851D51}" type="slidenum">
              <a:rPr lang="en-US" sz="1600" b="1" strike="noStrike" spc="-1">
                <a:solidFill>
                  <a:srgbClr val="FFFFFF"/>
                </a:solidFill>
                <a:latin typeface="Neue Haas Grotesk Text Pro"/>
              </a:rPr>
              <a:pPr algn="r">
                <a:lnSpc>
                  <a:spcPct val="100000"/>
                </a:lnSpc>
                <a:spcAft>
                  <a:spcPts val="601"/>
                </a:spcAft>
              </a:pPr>
              <a:t>19</a:t>
            </a:fld>
            <a:endParaRPr lang="it-IT" sz="1600" b="0" strike="noStrike" spc="-1">
              <a:latin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Title 1"/>
          <p:cNvSpPr txBox="1"/>
          <p:nvPr/>
        </p:nvSpPr>
        <p:spPr>
          <a:xfrm>
            <a:off x="6211529" y="1194948"/>
            <a:ext cx="5067000" cy="1708920"/>
          </a:xfrm>
          <a:prstGeom prst="rect">
            <a:avLst/>
          </a:prstGeom>
          <a:noFill/>
          <a:ln w="0">
            <a:noFill/>
          </a:ln>
        </p:spPr>
        <p:txBody>
          <a:bodyPr anchor="ctr">
            <a:normAutofit/>
          </a:bodyPr>
          <a:lstStyle/>
          <a:p>
            <a:pPr algn="ctr">
              <a:lnSpc>
                <a:spcPct val="90000"/>
              </a:lnSpc>
            </a:pPr>
            <a:r>
              <a:rPr lang="en-US" sz="2400" b="1" strike="noStrike" spc="-1" dirty="0">
                <a:solidFill>
                  <a:srgbClr val="000000"/>
                </a:solidFill>
                <a:latin typeface="Neue Haas Grotesk Text Pro"/>
              </a:rPr>
              <a:t>IDDSI: </a:t>
            </a:r>
            <a:r>
              <a:rPr lang="en-US" sz="2400" b="1" i="1" strike="noStrike" spc="-1" dirty="0">
                <a:solidFill>
                  <a:srgbClr val="000000"/>
                </a:solidFill>
                <a:latin typeface="Neue Haas Grotesk Text Pro"/>
              </a:rPr>
              <a:t>international Dysphagia Diet </a:t>
            </a:r>
            <a:r>
              <a:rPr lang="en-US" sz="2400" b="1" i="1" strike="noStrike" spc="-1" dirty="0" err="1">
                <a:solidFill>
                  <a:srgbClr val="000000"/>
                </a:solidFill>
                <a:latin typeface="Neue Haas Grotesk Text Pro"/>
              </a:rPr>
              <a:t>Standardisation</a:t>
            </a:r>
            <a:r>
              <a:rPr lang="en-US" sz="2400" b="1" i="1" strike="noStrike" spc="-1" dirty="0">
                <a:solidFill>
                  <a:srgbClr val="000000"/>
                </a:solidFill>
                <a:latin typeface="Neue Haas Grotesk Text Pro"/>
              </a:rPr>
              <a:t> initiative</a:t>
            </a:r>
            <a:endParaRPr lang="it-IT" sz="2400" b="0" strike="noStrike" spc="-1" dirty="0">
              <a:solidFill>
                <a:srgbClr val="000000"/>
              </a:solidFill>
              <a:latin typeface="Neue Haas Grotesk Text Pro"/>
            </a:endParaRPr>
          </a:p>
        </p:txBody>
      </p:sp>
      <p:pic>
        <p:nvPicPr>
          <p:cNvPr id="127" name="Segnaposto contenuto 3"/>
          <p:cNvPicPr/>
          <p:nvPr/>
        </p:nvPicPr>
        <p:blipFill>
          <a:blip r:embed="rId3" cstate="print"/>
          <a:srcRect l="43880" t="12203" r="31325" b="35752"/>
          <a:stretch/>
        </p:blipFill>
        <p:spPr>
          <a:xfrm>
            <a:off x="1029120" y="1427018"/>
            <a:ext cx="4196837" cy="4717113"/>
          </a:xfrm>
          <a:prstGeom prst="rect">
            <a:avLst/>
          </a:prstGeom>
          <a:ln w="0">
            <a:noFill/>
          </a:ln>
        </p:spPr>
      </p:pic>
      <p:graphicFrame>
        <p:nvGraphicFramePr>
          <p:cNvPr id="2" name="Diagram1"/>
          <p:cNvGraphicFramePr/>
          <p:nvPr>
            <p:extLst>
              <p:ext uri="{D42A27DB-BD31-4B8C-83A1-F6EECF244321}">
                <p14:modId xmlns:p14="http://schemas.microsoft.com/office/powerpoint/2010/main" val="2683447557"/>
              </p:ext>
            </p:extLst>
          </p:nvPr>
        </p:nvGraphicFramePr>
        <p:xfrm>
          <a:off x="6095879" y="2736720"/>
          <a:ext cx="5361829" cy="32137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CasellaDiTesto 2">
            <a:extLst>
              <a:ext uri="{FF2B5EF4-FFF2-40B4-BE49-F238E27FC236}">
                <a16:creationId xmlns:a16="http://schemas.microsoft.com/office/drawing/2014/main" id="{F5453379-F934-2242-86A5-0305FF86FFB1}"/>
              </a:ext>
            </a:extLst>
          </p:cNvPr>
          <p:cNvSpPr txBox="1"/>
          <p:nvPr/>
        </p:nvSpPr>
        <p:spPr>
          <a:xfrm>
            <a:off x="1755520" y="385763"/>
            <a:ext cx="8715375" cy="584775"/>
          </a:xfrm>
          <a:prstGeom prst="rect">
            <a:avLst/>
          </a:prstGeom>
          <a:noFill/>
        </p:spPr>
        <p:txBody>
          <a:bodyPr wrap="square" rtlCol="0">
            <a:spAutoFit/>
          </a:bodyPr>
          <a:lstStyle/>
          <a:p>
            <a:pPr algn="ctr"/>
            <a:r>
              <a:rPr lang="it-IT" sz="3200" b="1" spc="-1" dirty="0">
                <a:solidFill>
                  <a:srgbClr val="000000"/>
                </a:solidFill>
                <a:latin typeface="Neue Haas Grotesk Text Pro"/>
              </a:rPr>
              <a:t>CLASSIFICAZIONE DELLE CONSISTENZE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Titolo 1"/>
          <p:cNvSpPr txBox="1"/>
          <p:nvPr/>
        </p:nvSpPr>
        <p:spPr>
          <a:xfrm>
            <a:off x="645264" y="833184"/>
            <a:ext cx="6189552" cy="1044777"/>
          </a:xfrm>
          <a:prstGeom prst="rect">
            <a:avLst/>
          </a:prstGeom>
          <a:noFill/>
          <a:ln w="0">
            <a:noFill/>
          </a:ln>
        </p:spPr>
        <p:txBody>
          <a:bodyPr lIns="0" tIns="0" rIns="0" bIns="0" anchor="ctr">
            <a:noAutofit/>
          </a:bodyPr>
          <a:lstStyle/>
          <a:p>
            <a:pPr algn="ctr">
              <a:lnSpc>
                <a:spcPct val="90000"/>
              </a:lnSpc>
            </a:pPr>
            <a:r>
              <a:rPr lang="it-IT" sz="3200" b="1" strike="noStrike" spc="-1" dirty="0">
                <a:solidFill>
                  <a:srgbClr val="000000"/>
                </a:solidFill>
                <a:latin typeface="Neue Haas Grotesk Text Pro"/>
              </a:rPr>
              <a:t>BEVANDE</a:t>
            </a:r>
          </a:p>
        </p:txBody>
      </p:sp>
      <p:sp>
        <p:nvSpPr>
          <p:cNvPr id="133" name="CasellaDiTesto 8"/>
          <p:cNvSpPr/>
          <p:nvPr/>
        </p:nvSpPr>
        <p:spPr>
          <a:xfrm>
            <a:off x="224958" y="3385164"/>
            <a:ext cx="3502800" cy="2952188"/>
          </a:xfrm>
          <a:prstGeom prst="rect">
            <a:avLst/>
          </a:prstGeom>
          <a:noFill/>
          <a:ln w="28575">
            <a:solidFill>
              <a:srgbClr val="FFFFFF">
                <a:lumMod val="50000"/>
              </a:srgbClr>
            </a:solidFill>
            <a:round/>
          </a:ln>
        </p:spPr>
        <p:style>
          <a:lnRef idx="0">
            <a:scrgbClr r="0" g="0" b="0"/>
          </a:lnRef>
          <a:fillRef idx="0">
            <a:scrgbClr r="0" g="0" b="0"/>
          </a:fillRef>
          <a:effectRef idx="0">
            <a:scrgbClr r="0" g="0" b="0"/>
          </a:effectRef>
          <a:fontRef idx="minor"/>
        </p:style>
        <p:txBody>
          <a:bodyPr wrap="square" lIns="90000" tIns="45000" rIns="90000" bIns="45000">
            <a:spAutoFit/>
          </a:bodyPr>
          <a:lstStyle/>
          <a:p>
            <a:pPr algn="ctr">
              <a:lnSpc>
                <a:spcPct val="100000"/>
              </a:lnSpc>
            </a:pPr>
            <a:r>
              <a:rPr lang="it-IT" sz="1800" b="1" strike="noStrike" spc="-1" dirty="0">
                <a:solidFill>
                  <a:srgbClr val="000000"/>
                </a:solidFill>
                <a:latin typeface="Neue Haas Grotesk Text Pro"/>
              </a:rPr>
              <a:t>1. LEGGERMENTE DENSO</a:t>
            </a:r>
            <a:endParaRPr lang="it-IT" sz="1800" b="1" strike="noStrike" spc="-1" dirty="0">
              <a:latin typeface="Neue Haas Grotesk Text Pro"/>
            </a:endParaRPr>
          </a:p>
          <a:p>
            <a:pPr algn="ctr">
              <a:lnSpc>
                <a:spcPct val="100000"/>
              </a:lnSpc>
            </a:pPr>
            <a:endParaRPr lang="it-IT" sz="1800" b="0" strike="noStrike" spc="-1" dirty="0">
              <a:latin typeface="Neue Haas Grotesk Text Pro"/>
            </a:endParaRPr>
          </a:p>
          <a:p>
            <a:pPr marL="285840" indent="-285480">
              <a:lnSpc>
                <a:spcPct val="100000"/>
              </a:lnSpc>
              <a:buClr>
                <a:srgbClr val="000000"/>
              </a:buClr>
              <a:buFont typeface="Wingdings" charset="2"/>
              <a:buChar char=""/>
            </a:pPr>
            <a:r>
              <a:rPr lang="it-IT" sz="1800" b="0" strike="noStrike" spc="-1" dirty="0">
                <a:solidFill>
                  <a:srgbClr val="000000"/>
                </a:solidFill>
                <a:latin typeface="Neue Haas Grotesk Text Pro"/>
              </a:rPr>
              <a:t>Densità superiore all’acqua</a:t>
            </a:r>
            <a:endParaRPr lang="it-IT" sz="1800" b="0" strike="noStrike" spc="-1" dirty="0">
              <a:latin typeface="Neue Haas Grotesk Text Pro"/>
            </a:endParaRPr>
          </a:p>
          <a:p>
            <a:pPr>
              <a:lnSpc>
                <a:spcPct val="100000"/>
              </a:lnSpc>
            </a:pPr>
            <a:endParaRPr lang="it-IT" sz="1800" b="0" strike="noStrike" spc="-1" dirty="0">
              <a:latin typeface="Neue Haas Grotesk Text Pro"/>
            </a:endParaRPr>
          </a:p>
          <a:p>
            <a:pPr marL="285840" indent="-285480">
              <a:lnSpc>
                <a:spcPct val="100000"/>
              </a:lnSpc>
              <a:buClr>
                <a:srgbClr val="000000"/>
              </a:buClr>
              <a:buFont typeface="Wingdings" charset="2"/>
              <a:buChar char=""/>
            </a:pPr>
            <a:r>
              <a:rPr lang="it-IT" sz="1800" b="0" strike="noStrike" spc="-1" dirty="0">
                <a:solidFill>
                  <a:srgbClr val="000000"/>
                </a:solidFill>
                <a:latin typeface="Neue Haas Grotesk Text Pro"/>
              </a:rPr>
              <a:t>Fluisce attraverso una cannuccia, siringa, ciucciotto</a:t>
            </a:r>
          </a:p>
          <a:p>
            <a:pPr marL="360">
              <a:lnSpc>
                <a:spcPct val="100000"/>
              </a:lnSpc>
              <a:buClr>
                <a:srgbClr val="000000"/>
              </a:buClr>
            </a:pPr>
            <a:endParaRPr lang="it-IT" sz="1800" b="0" strike="noStrike" spc="-1" dirty="0">
              <a:solidFill>
                <a:srgbClr val="000000"/>
              </a:solidFill>
              <a:latin typeface="Neue Haas Grotesk Text Pro"/>
            </a:endParaRPr>
          </a:p>
          <a:p>
            <a:pPr marL="285840" indent="-285480">
              <a:lnSpc>
                <a:spcPct val="100000"/>
              </a:lnSpc>
              <a:buClr>
                <a:srgbClr val="000000"/>
              </a:buClr>
              <a:buFont typeface="Wingdings" charset="2"/>
              <a:buChar char=""/>
            </a:pPr>
            <a:r>
              <a:rPr lang="it-IT" spc="-1" dirty="0">
                <a:solidFill>
                  <a:srgbClr val="000000"/>
                </a:solidFill>
                <a:latin typeface="Neue Haas Grotesk Text Pro"/>
              </a:rPr>
              <a:t>Es. formule anti-reflusso per lattanti</a:t>
            </a:r>
            <a:endParaRPr lang="it-IT" sz="1800" b="0" strike="noStrike" spc="-1" dirty="0">
              <a:latin typeface="Neue Haas Grotesk Text Pro"/>
            </a:endParaRPr>
          </a:p>
        </p:txBody>
      </p:sp>
      <p:pic>
        <p:nvPicPr>
          <p:cNvPr id="134" name="Immagine 9"/>
          <p:cNvPicPr/>
          <p:nvPr/>
        </p:nvPicPr>
        <p:blipFill>
          <a:blip r:embed="rId3" cstate="print"/>
          <a:srcRect l="31459" t="69606"/>
          <a:stretch/>
        </p:blipFill>
        <p:spPr>
          <a:xfrm>
            <a:off x="3826080" y="3671280"/>
            <a:ext cx="4029840" cy="2109960"/>
          </a:xfrm>
          <a:prstGeom prst="rect">
            <a:avLst/>
          </a:prstGeom>
          <a:ln w="0">
            <a:noFill/>
          </a:ln>
        </p:spPr>
      </p:pic>
      <p:sp>
        <p:nvSpPr>
          <p:cNvPr id="135" name="CasellaDiTesto 10"/>
          <p:cNvSpPr/>
          <p:nvPr/>
        </p:nvSpPr>
        <p:spPr>
          <a:xfrm>
            <a:off x="7269480" y="833184"/>
            <a:ext cx="4277256" cy="3440949"/>
          </a:xfrm>
          <a:prstGeom prst="rect">
            <a:avLst/>
          </a:prstGeom>
          <a:noFill/>
          <a:ln w="28575">
            <a:solidFill>
              <a:srgbClr val="FF66CC"/>
            </a:solidFill>
            <a:round/>
          </a:ln>
        </p:spPr>
        <p:style>
          <a:lnRef idx="0">
            <a:scrgbClr r="0" g="0" b="0"/>
          </a:lnRef>
          <a:fillRef idx="0">
            <a:scrgbClr r="0" g="0" b="0"/>
          </a:fillRef>
          <a:effectRef idx="0">
            <a:scrgbClr r="0" g="0" b="0"/>
          </a:effectRef>
          <a:fontRef idx="minor"/>
        </p:style>
        <p:txBody>
          <a:bodyPr wrap="square" lIns="90000" tIns="45000" rIns="90000" bIns="45000">
            <a:spAutoFit/>
          </a:bodyPr>
          <a:lstStyle/>
          <a:p>
            <a:pPr algn="ctr">
              <a:lnSpc>
                <a:spcPct val="100000"/>
              </a:lnSpc>
            </a:pPr>
            <a:r>
              <a:rPr lang="it-IT" sz="1800" b="1" strike="noStrike" spc="-1" dirty="0">
                <a:solidFill>
                  <a:srgbClr val="000000"/>
                </a:solidFill>
                <a:latin typeface="Neue Haas Grotesk Text Pro"/>
              </a:rPr>
              <a:t>2. MODERATAMENTE DENSO</a:t>
            </a:r>
            <a:endParaRPr lang="it-IT" sz="1800" b="1" strike="noStrike" spc="-1" dirty="0">
              <a:latin typeface="Neue Haas Grotesk Text Pro"/>
            </a:endParaRPr>
          </a:p>
          <a:p>
            <a:pPr algn="ctr">
              <a:lnSpc>
                <a:spcPct val="100000"/>
              </a:lnSpc>
            </a:pPr>
            <a:endParaRPr lang="it-IT" sz="1800" b="0" strike="noStrike" spc="-1" dirty="0">
              <a:latin typeface="Neue Haas Grotesk Text Pro"/>
            </a:endParaRPr>
          </a:p>
          <a:p>
            <a:pPr marL="286110" indent="-285750">
              <a:lnSpc>
                <a:spcPct val="100000"/>
              </a:lnSpc>
              <a:buClr>
                <a:srgbClr val="000000"/>
              </a:buClr>
              <a:buFont typeface="Wingdings" panose="05000000000000000000" pitchFamily="2" charset="2"/>
              <a:buChar char="§"/>
            </a:pPr>
            <a:r>
              <a:rPr lang="it-IT" sz="1800" b="0" strike="noStrike" spc="-1" dirty="0">
                <a:solidFill>
                  <a:srgbClr val="000000"/>
                </a:solidFill>
                <a:latin typeface="Neue Haas Grotesk Text Pro"/>
              </a:rPr>
              <a:t>Scivola dal cucchiaio rapidamente anche se più lentamente rispetto alle bevande sottili con minor spessore</a:t>
            </a:r>
          </a:p>
          <a:p>
            <a:pPr marL="286110" indent="-285750">
              <a:lnSpc>
                <a:spcPct val="100000"/>
              </a:lnSpc>
              <a:buClr>
                <a:srgbClr val="000000"/>
              </a:buClr>
              <a:buFont typeface="Wingdings" panose="05000000000000000000" pitchFamily="2" charset="2"/>
              <a:buChar char="§"/>
            </a:pPr>
            <a:endParaRPr lang="it-IT" spc="-1" dirty="0">
              <a:solidFill>
                <a:srgbClr val="000000"/>
              </a:solidFill>
              <a:latin typeface="Neue Haas Grotesk Text Pro"/>
            </a:endParaRPr>
          </a:p>
          <a:p>
            <a:pPr marL="286110" indent="-285750">
              <a:lnSpc>
                <a:spcPct val="100000"/>
              </a:lnSpc>
              <a:buClr>
                <a:srgbClr val="000000"/>
              </a:buClr>
              <a:buFont typeface="Wingdings" panose="05000000000000000000" pitchFamily="2" charset="2"/>
              <a:buChar char="§"/>
            </a:pPr>
            <a:r>
              <a:rPr lang="it-IT" sz="1800" b="0" strike="noStrike" spc="-1" dirty="0">
                <a:solidFill>
                  <a:srgbClr val="000000"/>
                </a:solidFill>
                <a:latin typeface="Neue Haas Grotesk Text Pro"/>
              </a:rPr>
              <a:t>Richiede uno sforzo maggiore se assunto con la cannuccia</a:t>
            </a:r>
            <a:endParaRPr lang="it-IT" sz="1800" b="0" strike="noStrike" spc="-1" dirty="0">
              <a:latin typeface="Neue Haas Grotesk Text Pro"/>
            </a:endParaRPr>
          </a:p>
          <a:p>
            <a:pPr marL="285750" indent="-285750">
              <a:lnSpc>
                <a:spcPct val="100000"/>
              </a:lnSpc>
              <a:buFont typeface="Wingdings" panose="05000000000000000000" pitchFamily="2" charset="2"/>
              <a:buChar char="§"/>
            </a:pPr>
            <a:endParaRPr lang="it-IT" sz="1800" b="0" strike="noStrike" spc="-1" dirty="0">
              <a:latin typeface="Neue Haas Grotesk Text Pro"/>
            </a:endParaRPr>
          </a:p>
          <a:p>
            <a:pPr marL="286110" indent="-285750">
              <a:lnSpc>
                <a:spcPct val="100000"/>
              </a:lnSpc>
              <a:buClr>
                <a:srgbClr val="000000"/>
              </a:buClr>
              <a:buFont typeface="Wingdings" panose="05000000000000000000" pitchFamily="2" charset="2"/>
              <a:buChar char="§"/>
            </a:pPr>
            <a:r>
              <a:rPr lang="it-IT" sz="1800" b="0" strike="noStrike" spc="-1" dirty="0">
                <a:solidFill>
                  <a:srgbClr val="000000"/>
                </a:solidFill>
                <a:latin typeface="Neue Haas Grotesk Text Pro"/>
              </a:rPr>
              <a:t>Indicato per soggetti con controllo della lingua lievemente ridotto</a:t>
            </a:r>
            <a:endParaRPr lang="it-IT" sz="1800" b="0" strike="noStrike" spc="-1" dirty="0">
              <a:latin typeface="Neue Haas Grotesk Text Pro"/>
            </a:endParaRPr>
          </a:p>
        </p:txBody>
      </p:sp>
      <p:pic>
        <p:nvPicPr>
          <p:cNvPr id="8" name="Segnaposto contenuto 3">
            <a:extLst>
              <a:ext uri="{FF2B5EF4-FFF2-40B4-BE49-F238E27FC236}">
                <a16:creationId xmlns:a16="http://schemas.microsoft.com/office/drawing/2014/main" id="{437C9E96-0A4E-5449-97C4-F19C8FFB3B03}"/>
              </a:ext>
            </a:extLst>
          </p:cNvPr>
          <p:cNvPicPr/>
          <p:nvPr/>
        </p:nvPicPr>
        <p:blipFill>
          <a:blip r:embed="rId4" cstate="print"/>
          <a:srcRect l="43880" t="12203" r="31325" b="35752"/>
          <a:stretch/>
        </p:blipFill>
        <p:spPr>
          <a:xfrm>
            <a:off x="9979742" y="4395019"/>
            <a:ext cx="2212258" cy="2462982"/>
          </a:xfrm>
          <a:prstGeom prst="rect">
            <a:avLst/>
          </a:prstGeom>
          <a:ln w="0">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Titolo 1"/>
          <p:cNvSpPr txBox="1"/>
          <p:nvPr/>
        </p:nvSpPr>
        <p:spPr>
          <a:xfrm>
            <a:off x="1042875" y="859113"/>
            <a:ext cx="4236840" cy="1046160"/>
          </a:xfrm>
          <a:prstGeom prst="rect">
            <a:avLst/>
          </a:prstGeom>
          <a:noFill/>
          <a:ln w="0">
            <a:noFill/>
          </a:ln>
        </p:spPr>
        <p:txBody>
          <a:bodyPr lIns="0" tIns="0" rIns="0" bIns="0" anchor="ctr">
            <a:noAutofit/>
          </a:bodyPr>
          <a:lstStyle/>
          <a:p>
            <a:pPr algn="ctr">
              <a:lnSpc>
                <a:spcPct val="90000"/>
              </a:lnSpc>
            </a:pPr>
            <a:r>
              <a:rPr lang="it-IT" sz="3200" b="1" spc="-1" dirty="0">
                <a:solidFill>
                  <a:srgbClr val="000000"/>
                </a:solidFill>
                <a:latin typeface="Neue Haas Grotesk Text Pro"/>
              </a:rPr>
              <a:t>Alimenti e Bevande</a:t>
            </a:r>
          </a:p>
        </p:txBody>
      </p:sp>
      <p:sp>
        <p:nvSpPr>
          <p:cNvPr id="139" name="CasellaDiTesto 5"/>
          <p:cNvSpPr/>
          <p:nvPr/>
        </p:nvSpPr>
        <p:spPr>
          <a:xfrm>
            <a:off x="1042875" y="2935142"/>
            <a:ext cx="4701363" cy="3076312"/>
          </a:xfrm>
          <a:prstGeom prst="rect">
            <a:avLst/>
          </a:prstGeom>
          <a:noFill/>
          <a:ln w="28575">
            <a:solidFill>
              <a:srgbClr val="FFFF00"/>
            </a:solidFill>
            <a:round/>
          </a:ln>
        </p:spPr>
        <p:style>
          <a:lnRef idx="0">
            <a:scrgbClr r="0" g="0" b="0"/>
          </a:lnRef>
          <a:fillRef idx="0">
            <a:scrgbClr r="0" g="0" b="0"/>
          </a:fillRef>
          <a:effectRef idx="0">
            <a:scrgbClr r="0" g="0" b="0"/>
          </a:effectRef>
          <a:fontRef idx="minor"/>
        </p:style>
        <p:txBody>
          <a:bodyPr wrap="square" lIns="90000" tIns="45000" rIns="90000" bIns="45000">
            <a:spAutoFit/>
          </a:bodyPr>
          <a:lstStyle/>
          <a:p>
            <a:pPr algn="ctr">
              <a:lnSpc>
                <a:spcPct val="100000"/>
              </a:lnSpc>
            </a:pPr>
            <a:r>
              <a:rPr lang="it-IT" sz="1800" b="1" strike="noStrike" spc="-1" dirty="0">
                <a:solidFill>
                  <a:srgbClr val="000000"/>
                </a:solidFill>
                <a:latin typeface="Neue Haas Grotesk Text Pro"/>
              </a:rPr>
              <a:t>3. SCIROPPOSO - DENSO</a:t>
            </a:r>
            <a:endParaRPr lang="it-IT" sz="1800" b="0" strike="noStrike" spc="-1" dirty="0">
              <a:latin typeface="Neue Haas Grotesk Text Pro"/>
            </a:endParaRPr>
          </a:p>
          <a:p>
            <a:pPr marL="285840" indent="-285480">
              <a:lnSpc>
                <a:spcPct val="150000"/>
              </a:lnSpc>
              <a:buClr>
                <a:srgbClr val="000000"/>
              </a:buClr>
              <a:buFont typeface="Wingdings" charset="2"/>
              <a:buChar char=""/>
            </a:pPr>
            <a:r>
              <a:rPr lang="it-IT" sz="1600" b="0" strike="noStrike" spc="-1" dirty="0">
                <a:solidFill>
                  <a:srgbClr val="000000"/>
                </a:solidFill>
                <a:latin typeface="Neue Haas Grotesk Text Pro"/>
              </a:rPr>
              <a:t>Può essere bevuto da una tazza</a:t>
            </a:r>
            <a:endParaRPr lang="it-IT" sz="1600" b="0" strike="noStrike" spc="-1" dirty="0">
              <a:latin typeface="Neue Haas Grotesk Text Pro"/>
            </a:endParaRPr>
          </a:p>
          <a:p>
            <a:pPr marL="285840" indent="-285480">
              <a:lnSpc>
                <a:spcPct val="150000"/>
              </a:lnSpc>
              <a:buClr>
                <a:srgbClr val="000000"/>
              </a:buClr>
              <a:buFont typeface="Wingdings" charset="2"/>
              <a:buChar char=""/>
            </a:pPr>
            <a:r>
              <a:rPr lang="it-IT" sz="1600" spc="-1" dirty="0">
                <a:solidFill>
                  <a:srgbClr val="000000"/>
                </a:solidFill>
                <a:latin typeface="Neue Haas Grotesk Text Pro"/>
              </a:rPr>
              <a:t>Non richiede masticazione</a:t>
            </a:r>
            <a:endParaRPr lang="it-IT" sz="1600" b="0" strike="noStrike" spc="-1" dirty="0">
              <a:latin typeface="Neue Haas Grotesk Text Pro"/>
            </a:endParaRPr>
          </a:p>
          <a:p>
            <a:pPr marL="285840" indent="-285480">
              <a:lnSpc>
                <a:spcPct val="150000"/>
              </a:lnSpc>
              <a:buClr>
                <a:srgbClr val="000000"/>
              </a:buClr>
              <a:buFont typeface="Wingdings" charset="2"/>
              <a:buChar char=""/>
            </a:pPr>
            <a:r>
              <a:rPr lang="it-IT" sz="1600" spc="-1" dirty="0">
                <a:solidFill>
                  <a:srgbClr val="000000"/>
                </a:solidFill>
                <a:latin typeface="Neue Haas Grotesk Text Pro"/>
              </a:rPr>
              <a:t>O</a:t>
            </a:r>
            <a:r>
              <a:rPr lang="it-IT" sz="1600" b="0" strike="noStrike" spc="-1" dirty="0">
                <a:solidFill>
                  <a:srgbClr val="000000"/>
                </a:solidFill>
                <a:latin typeface="Neue Haas Grotesk Text Pro"/>
              </a:rPr>
              <a:t>mogeneo</a:t>
            </a:r>
          </a:p>
          <a:p>
            <a:pPr marL="285840" indent="-285480">
              <a:lnSpc>
                <a:spcPct val="150000"/>
              </a:lnSpc>
              <a:buClr>
                <a:srgbClr val="000000"/>
              </a:buClr>
              <a:buFont typeface="Wingdings" charset="2"/>
              <a:buChar char=""/>
            </a:pPr>
            <a:r>
              <a:rPr lang="it-IT" sz="1600" spc="-1" dirty="0">
                <a:solidFill>
                  <a:srgbClr val="000000"/>
                </a:solidFill>
                <a:latin typeface="Neue Haas Grotesk Text Pro"/>
              </a:rPr>
              <a:t>Richiede un certo sforzo di propulsione linguale</a:t>
            </a:r>
          </a:p>
          <a:p>
            <a:pPr marL="360">
              <a:lnSpc>
                <a:spcPct val="150000"/>
              </a:lnSpc>
              <a:buClr>
                <a:srgbClr val="000000"/>
              </a:buClr>
            </a:pPr>
            <a:endParaRPr lang="it-IT" sz="1600" spc="-1" dirty="0">
              <a:solidFill>
                <a:srgbClr val="000000"/>
              </a:solidFill>
              <a:latin typeface="Neue Haas Grotesk Text Pro"/>
            </a:endParaRPr>
          </a:p>
          <a:p>
            <a:pPr>
              <a:lnSpc>
                <a:spcPct val="100000"/>
              </a:lnSpc>
            </a:pPr>
            <a:r>
              <a:rPr lang="it-IT" sz="1600" spc="-1" dirty="0">
                <a:solidFill>
                  <a:srgbClr val="000000"/>
                </a:solidFill>
                <a:latin typeface="Neue Haas Grotesk Text Pro"/>
              </a:rPr>
              <a:t>Esempi: </a:t>
            </a:r>
            <a:r>
              <a:rPr lang="it-IT" sz="1600" b="1" strike="noStrike" spc="-1" dirty="0">
                <a:solidFill>
                  <a:srgbClr val="000000"/>
                </a:solidFill>
                <a:latin typeface="Neue Haas Grotesk Text Pro"/>
              </a:rPr>
              <a:t>Yogurt cremoso, </a:t>
            </a:r>
            <a:r>
              <a:rPr lang="it-IT" sz="1600" b="1" spc="-1" dirty="0">
                <a:solidFill>
                  <a:srgbClr val="000000"/>
                </a:solidFill>
                <a:latin typeface="Neue Haas Grotesk Text Pro"/>
              </a:rPr>
              <a:t>Crema di riso allungata</a:t>
            </a:r>
          </a:p>
        </p:txBody>
      </p:sp>
      <p:sp>
        <p:nvSpPr>
          <p:cNvPr id="140" name="CasellaDiTesto 10"/>
          <p:cNvSpPr/>
          <p:nvPr/>
        </p:nvSpPr>
        <p:spPr>
          <a:xfrm>
            <a:off x="6129298" y="3202041"/>
            <a:ext cx="4701363" cy="2542512"/>
          </a:xfrm>
          <a:prstGeom prst="rect">
            <a:avLst/>
          </a:prstGeom>
          <a:noFill/>
          <a:ln w="28575">
            <a:solidFill>
              <a:srgbClr val="63A537"/>
            </a:solidFill>
            <a:round/>
          </a:ln>
        </p:spPr>
        <p:style>
          <a:lnRef idx="0">
            <a:scrgbClr r="0" g="0" b="0"/>
          </a:lnRef>
          <a:fillRef idx="0">
            <a:scrgbClr r="0" g="0" b="0"/>
          </a:fillRef>
          <a:effectRef idx="0">
            <a:scrgbClr r="0" g="0" b="0"/>
          </a:effectRef>
          <a:fontRef idx="minor"/>
        </p:style>
        <p:txBody>
          <a:bodyPr wrap="square" lIns="90000" tIns="45000" rIns="90000" bIns="45000">
            <a:spAutoFit/>
          </a:bodyPr>
          <a:lstStyle/>
          <a:p>
            <a:pPr algn="ctr">
              <a:lnSpc>
                <a:spcPct val="100000"/>
              </a:lnSpc>
              <a:tabLst>
                <a:tab pos="0" algn="l"/>
              </a:tabLst>
            </a:pPr>
            <a:r>
              <a:rPr lang="it-IT" sz="1800" b="1" strike="noStrike" spc="-1" dirty="0">
                <a:solidFill>
                  <a:srgbClr val="000000"/>
                </a:solidFill>
                <a:latin typeface="Neue Haas Grotesk Text Pro"/>
                <a:ea typeface="DejaVu Sans"/>
              </a:rPr>
              <a:t>4. CREMOSO - MOLTO DENSO</a:t>
            </a:r>
            <a:endParaRPr lang="it-IT" sz="1800" b="1" strike="noStrike" spc="-1" dirty="0">
              <a:latin typeface="Neue Haas Grotesk Text Pro"/>
            </a:endParaRPr>
          </a:p>
          <a:p>
            <a:pPr marL="285840" indent="-285480">
              <a:lnSpc>
                <a:spcPct val="150000"/>
              </a:lnSpc>
              <a:buClr>
                <a:srgbClr val="000000"/>
              </a:buClr>
              <a:buFont typeface="Wingdings" charset="2"/>
              <a:buChar char=""/>
              <a:tabLst>
                <a:tab pos="0" algn="l"/>
              </a:tabLst>
            </a:pPr>
            <a:r>
              <a:rPr lang="it-IT" sz="1600" spc="-1" dirty="0">
                <a:solidFill>
                  <a:srgbClr val="000000"/>
                </a:solidFill>
                <a:latin typeface="Neue Haas Grotesk Text Pro"/>
              </a:rPr>
              <a:t>Non può essere bevuto</a:t>
            </a:r>
          </a:p>
          <a:p>
            <a:pPr marL="285840" indent="-285480">
              <a:lnSpc>
                <a:spcPct val="150000"/>
              </a:lnSpc>
              <a:buClr>
                <a:srgbClr val="000000"/>
              </a:buClr>
              <a:buFont typeface="Wingdings" charset="2"/>
              <a:buChar char=""/>
              <a:tabLst>
                <a:tab pos="0" algn="l"/>
              </a:tabLst>
            </a:pPr>
            <a:r>
              <a:rPr lang="it-IT" sz="1600" spc="-1" dirty="0">
                <a:solidFill>
                  <a:srgbClr val="000000"/>
                </a:solidFill>
                <a:latin typeface="Neue Haas Grotesk Text Pro"/>
              </a:rPr>
              <a:t>Non può essere succhiato con la cannuccia</a:t>
            </a:r>
          </a:p>
          <a:p>
            <a:pPr marL="285840" indent="-285480">
              <a:lnSpc>
                <a:spcPct val="150000"/>
              </a:lnSpc>
              <a:buClr>
                <a:srgbClr val="000000"/>
              </a:buClr>
              <a:buFont typeface="Wingdings" charset="2"/>
              <a:buChar char=""/>
              <a:tabLst>
                <a:tab pos="0" algn="l"/>
              </a:tabLst>
            </a:pPr>
            <a:r>
              <a:rPr lang="it-IT" sz="1600" spc="-1" dirty="0">
                <a:solidFill>
                  <a:srgbClr val="000000"/>
                </a:solidFill>
                <a:latin typeface="Neue Haas Grotesk Text Pro"/>
              </a:rPr>
              <a:t>Non richiede masticazione</a:t>
            </a:r>
          </a:p>
          <a:p>
            <a:pPr marL="285840" indent="-285480">
              <a:lnSpc>
                <a:spcPct val="150000"/>
              </a:lnSpc>
              <a:buClr>
                <a:srgbClr val="000000"/>
              </a:buClr>
              <a:buFont typeface="Wingdings" charset="2"/>
              <a:buChar char=""/>
              <a:tabLst>
                <a:tab pos="0" algn="l"/>
              </a:tabLst>
            </a:pPr>
            <a:r>
              <a:rPr lang="it-IT" sz="1600" spc="-1" dirty="0">
                <a:solidFill>
                  <a:srgbClr val="000000"/>
                </a:solidFill>
                <a:latin typeface="Neue Haas Grotesk Text Pro"/>
              </a:rPr>
              <a:t>Omogeneo</a:t>
            </a:r>
          </a:p>
          <a:p>
            <a:pPr marL="360">
              <a:lnSpc>
                <a:spcPct val="150000"/>
              </a:lnSpc>
              <a:buClr>
                <a:srgbClr val="000000"/>
              </a:buClr>
              <a:tabLst>
                <a:tab pos="0" algn="l"/>
              </a:tabLst>
            </a:pPr>
            <a:endParaRPr lang="it-IT" sz="1600" spc="-1" dirty="0">
              <a:solidFill>
                <a:srgbClr val="000000"/>
              </a:solidFill>
              <a:latin typeface="Neue Haas Grotesk Text Pro"/>
            </a:endParaRPr>
          </a:p>
          <a:p>
            <a:pPr marL="360">
              <a:lnSpc>
                <a:spcPct val="150000"/>
              </a:lnSpc>
              <a:buClr>
                <a:srgbClr val="000000"/>
              </a:buClr>
              <a:tabLst>
                <a:tab pos="0" algn="l"/>
              </a:tabLst>
            </a:pPr>
            <a:r>
              <a:rPr lang="it-IT" sz="1600" spc="-1" dirty="0">
                <a:solidFill>
                  <a:srgbClr val="000000"/>
                </a:solidFill>
                <a:latin typeface="Neue Haas Grotesk Text Pro"/>
              </a:rPr>
              <a:t>Esempi: </a:t>
            </a:r>
            <a:r>
              <a:rPr lang="it-IT" sz="1600" b="1" strike="noStrike" spc="-1" dirty="0">
                <a:solidFill>
                  <a:srgbClr val="000000"/>
                </a:solidFill>
                <a:latin typeface="Neue Haas Grotesk Text Pro"/>
              </a:rPr>
              <a:t>omogeneizzati, </a:t>
            </a:r>
            <a:r>
              <a:rPr lang="it-IT" sz="1600" b="1" spc="-1" dirty="0">
                <a:solidFill>
                  <a:srgbClr val="000000"/>
                </a:solidFill>
                <a:latin typeface="Neue Haas Grotesk Text Pro"/>
              </a:rPr>
              <a:t>purè di patate, budino</a:t>
            </a:r>
          </a:p>
        </p:txBody>
      </p:sp>
      <p:pic>
        <p:nvPicPr>
          <p:cNvPr id="141" name="Immagine 11"/>
          <p:cNvPicPr/>
          <p:nvPr/>
        </p:nvPicPr>
        <p:blipFill>
          <a:blip r:embed="rId3" cstate="print"/>
          <a:srcRect l="15913" t="54742" r="11342" b="30180"/>
          <a:stretch/>
        </p:blipFill>
        <p:spPr>
          <a:xfrm>
            <a:off x="5136840" y="620442"/>
            <a:ext cx="6686280" cy="1763676"/>
          </a:xfrm>
          <a:prstGeom prst="rect">
            <a:avLst/>
          </a:prstGeom>
          <a:ln w="0">
            <a:noFill/>
          </a:ln>
        </p:spPr>
      </p:pic>
      <p:sp>
        <p:nvSpPr>
          <p:cNvPr id="2" name="CasellaDiTesto 1"/>
          <p:cNvSpPr txBox="1"/>
          <p:nvPr/>
        </p:nvSpPr>
        <p:spPr>
          <a:xfrm>
            <a:off x="604207" y="1773876"/>
            <a:ext cx="5339393" cy="646331"/>
          </a:xfrm>
          <a:prstGeom prst="rect">
            <a:avLst/>
          </a:prstGeom>
          <a:noFill/>
        </p:spPr>
        <p:txBody>
          <a:bodyPr wrap="square" rtlCol="0">
            <a:spAutoFit/>
          </a:bodyPr>
          <a:lstStyle/>
          <a:p>
            <a:pPr algn="ctr"/>
            <a:r>
              <a:rPr lang="it-IT" b="1" i="1" dirty="0"/>
              <a:t>NB: gli alimenti sono FRULLATI per entrambi i livelli, cambia la consistenza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Titolo 1"/>
          <p:cNvSpPr txBox="1"/>
          <p:nvPr/>
        </p:nvSpPr>
        <p:spPr>
          <a:xfrm>
            <a:off x="567450" y="292956"/>
            <a:ext cx="3139311" cy="1144440"/>
          </a:xfrm>
          <a:prstGeom prst="rect">
            <a:avLst/>
          </a:prstGeom>
          <a:noFill/>
          <a:ln w="0">
            <a:noFill/>
          </a:ln>
        </p:spPr>
        <p:txBody>
          <a:bodyPr lIns="0" tIns="0" rIns="0" bIns="0" anchor="ctr">
            <a:noAutofit/>
          </a:bodyPr>
          <a:lstStyle/>
          <a:p>
            <a:pPr algn="ctr">
              <a:lnSpc>
                <a:spcPct val="90000"/>
              </a:lnSpc>
            </a:pPr>
            <a:r>
              <a:rPr lang="it-IT" sz="3200" b="1" strike="noStrike" spc="-1" dirty="0">
                <a:solidFill>
                  <a:srgbClr val="000000"/>
                </a:solidFill>
                <a:latin typeface="Neue Haas Grotesk Text Pro"/>
              </a:rPr>
              <a:t>Alimenti</a:t>
            </a:r>
            <a:endParaRPr lang="it-IT" sz="3200" b="1" spc="-1" dirty="0">
              <a:solidFill>
                <a:srgbClr val="000000"/>
              </a:solidFill>
              <a:latin typeface="Neue Haas Grotesk Text Pro"/>
            </a:endParaRPr>
          </a:p>
        </p:txBody>
      </p:sp>
      <p:sp>
        <p:nvSpPr>
          <p:cNvPr id="147" name="CasellaDiTesto 9"/>
          <p:cNvSpPr/>
          <p:nvPr/>
        </p:nvSpPr>
        <p:spPr>
          <a:xfrm>
            <a:off x="7465674" y="2851361"/>
            <a:ext cx="3911580" cy="3568754"/>
          </a:xfrm>
          <a:prstGeom prst="rect">
            <a:avLst/>
          </a:prstGeom>
          <a:noFill/>
          <a:ln w="28575">
            <a:solidFill>
              <a:srgbClr val="0070C0"/>
            </a:solidFill>
            <a:round/>
          </a:ln>
        </p:spPr>
        <p:style>
          <a:lnRef idx="0">
            <a:scrgbClr r="0" g="0" b="0"/>
          </a:lnRef>
          <a:fillRef idx="0">
            <a:scrgbClr r="0" g="0" b="0"/>
          </a:fillRef>
          <a:effectRef idx="0">
            <a:scrgbClr r="0" g="0" b="0"/>
          </a:effectRef>
          <a:fontRef idx="minor"/>
        </p:style>
        <p:txBody>
          <a:bodyPr wrap="square" lIns="90000" tIns="45000" rIns="90000" bIns="45000">
            <a:spAutoFit/>
          </a:bodyPr>
          <a:lstStyle/>
          <a:p>
            <a:pPr algn="ctr">
              <a:lnSpc>
                <a:spcPct val="100000"/>
              </a:lnSpc>
            </a:pPr>
            <a:r>
              <a:rPr lang="it-IT" sz="1600" b="1" strike="noStrike" spc="-1" dirty="0">
                <a:solidFill>
                  <a:srgbClr val="000000"/>
                </a:solidFill>
                <a:latin typeface="Neue Haas Grotesk Text Pro"/>
                <a:ea typeface="DejaVu Sans"/>
              </a:rPr>
              <a:t>6. TENERO SPEZZETTATO</a:t>
            </a:r>
            <a:endParaRPr lang="it-IT" sz="1600" b="1" strike="noStrike" spc="-1" dirty="0">
              <a:latin typeface="Neue Haas Grotesk Text Pro"/>
            </a:endParaRPr>
          </a:p>
          <a:p>
            <a:pPr marL="285840" indent="-285480">
              <a:lnSpc>
                <a:spcPct val="150000"/>
              </a:lnSpc>
              <a:buClr>
                <a:srgbClr val="000000"/>
              </a:buClr>
              <a:buFont typeface="Wingdings" charset="2"/>
              <a:buChar char=""/>
            </a:pPr>
            <a:r>
              <a:rPr lang="it-IT" sz="1400" b="0" strike="noStrike" spc="-1" dirty="0">
                <a:solidFill>
                  <a:srgbClr val="000000"/>
                </a:solidFill>
                <a:latin typeface="Neue Haas Grotesk Text Pro"/>
                <a:ea typeface="DejaVu Sans"/>
              </a:rPr>
              <a:t>Può essere mangiato con la forchetta, per tagliarlo non è necessario il coltello</a:t>
            </a:r>
            <a:endParaRPr lang="it-IT" sz="1400" b="0" strike="noStrike" spc="-1" dirty="0">
              <a:latin typeface="Neue Haas Grotesk Text Pro"/>
            </a:endParaRPr>
          </a:p>
          <a:p>
            <a:pPr marL="285840" indent="-285480">
              <a:lnSpc>
                <a:spcPct val="150000"/>
              </a:lnSpc>
              <a:buClr>
                <a:srgbClr val="000000"/>
              </a:buClr>
              <a:buFont typeface="Wingdings" charset="2"/>
              <a:buChar char=""/>
            </a:pPr>
            <a:r>
              <a:rPr lang="it-IT" sz="1400" b="0" strike="noStrike" spc="-1" dirty="0">
                <a:solidFill>
                  <a:srgbClr val="000000"/>
                </a:solidFill>
                <a:latin typeface="Neue Haas Grotesk Text Pro"/>
                <a:ea typeface="DejaVu Sans"/>
              </a:rPr>
              <a:t>E’ richiesta la masticazione prima della deglutizione</a:t>
            </a:r>
          </a:p>
          <a:p>
            <a:pPr marL="285840" indent="-285480">
              <a:lnSpc>
                <a:spcPct val="150000"/>
              </a:lnSpc>
              <a:buClr>
                <a:srgbClr val="000000"/>
              </a:buClr>
              <a:buFont typeface="Wingdings" charset="2"/>
              <a:buChar char=""/>
            </a:pPr>
            <a:r>
              <a:rPr lang="it-IT" sz="1400" i="1" spc="-1" dirty="0" err="1">
                <a:solidFill>
                  <a:srgbClr val="000000"/>
                </a:solidFill>
                <a:latin typeface="Neue Haas Grotesk Text Pro"/>
                <a:ea typeface="DejaVu Sans"/>
              </a:rPr>
              <a:t>Texture</a:t>
            </a:r>
            <a:r>
              <a:rPr lang="it-IT" sz="1400" spc="-1" dirty="0">
                <a:solidFill>
                  <a:srgbClr val="000000"/>
                </a:solidFill>
                <a:latin typeface="Neue Haas Grotesk Text Pro"/>
                <a:ea typeface="DejaVu Sans"/>
              </a:rPr>
              <a:t> morbida e tenera, ma non doppie consistenze</a:t>
            </a:r>
            <a:endParaRPr lang="it-IT" sz="1400" b="0" strike="noStrike" spc="-1" dirty="0">
              <a:latin typeface="Neue Haas Grotesk Text Pro"/>
            </a:endParaRPr>
          </a:p>
          <a:p>
            <a:pPr marL="285840" indent="-285480">
              <a:lnSpc>
                <a:spcPct val="150000"/>
              </a:lnSpc>
              <a:buClr>
                <a:srgbClr val="000000"/>
              </a:buClr>
              <a:buFont typeface="Wingdings" charset="2"/>
              <a:buChar char=""/>
            </a:pPr>
            <a:r>
              <a:rPr lang="it-IT" sz="1400" b="0" strike="noStrike" spc="-1" dirty="0">
                <a:solidFill>
                  <a:srgbClr val="000000"/>
                </a:solidFill>
                <a:latin typeface="Neue Haas Grotesk Text Pro"/>
                <a:ea typeface="DejaVu Sans"/>
              </a:rPr>
              <a:t>Le dimensioni sono in relazione a età e abilità del paziente</a:t>
            </a:r>
          </a:p>
          <a:p>
            <a:pPr marL="285840" indent="-285480">
              <a:lnSpc>
                <a:spcPct val="150000"/>
              </a:lnSpc>
              <a:buClr>
                <a:srgbClr val="000000"/>
              </a:buClr>
              <a:buFont typeface="Wingdings" charset="2"/>
              <a:buChar char=""/>
            </a:pPr>
            <a:r>
              <a:rPr lang="it-IT" sz="1400" spc="-1" dirty="0">
                <a:solidFill>
                  <a:srgbClr val="000000"/>
                </a:solidFill>
                <a:latin typeface="Neue Haas Grotesk Text Pro"/>
                <a:ea typeface="DejaVu Sans"/>
              </a:rPr>
              <a:t>Es. </a:t>
            </a:r>
            <a:r>
              <a:rPr lang="it-IT" sz="1400" b="1" spc="-1" dirty="0">
                <a:solidFill>
                  <a:srgbClr val="000000"/>
                </a:solidFill>
                <a:latin typeface="Neue Haas Grotesk Text Pro"/>
                <a:ea typeface="DejaVu Sans"/>
              </a:rPr>
              <a:t>pesce cotto e morbido spezzettabile con una forchetta</a:t>
            </a:r>
            <a:endParaRPr lang="it-IT" sz="1400" b="1" strike="noStrike" spc="-1" dirty="0">
              <a:latin typeface="Neue Haas Grotesk Text Pro"/>
            </a:endParaRPr>
          </a:p>
        </p:txBody>
      </p:sp>
      <p:pic>
        <p:nvPicPr>
          <p:cNvPr id="148" name="Immagine 10"/>
          <p:cNvPicPr/>
          <p:nvPr/>
        </p:nvPicPr>
        <p:blipFill>
          <a:blip r:embed="rId3" cstate="print"/>
          <a:srcRect t="30024" r="26851" b="44647"/>
          <a:stretch/>
        </p:blipFill>
        <p:spPr>
          <a:xfrm>
            <a:off x="3237431" y="373626"/>
            <a:ext cx="5031498" cy="2456891"/>
          </a:xfrm>
          <a:prstGeom prst="rect">
            <a:avLst/>
          </a:prstGeom>
          <a:ln w="0">
            <a:noFill/>
          </a:ln>
        </p:spPr>
      </p:pic>
      <p:sp>
        <p:nvSpPr>
          <p:cNvPr id="146" name="CasellaDiTesto 5"/>
          <p:cNvSpPr/>
          <p:nvPr/>
        </p:nvSpPr>
        <p:spPr>
          <a:xfrm>
            <a:off x="873740" y="3184478"/>
            <a:ext cx="5085810" cy="2561620"/>
          </a:xfrm>
          <a:prstGeom prst="rect">
            <a:avLst/>
          </a:prstGeom>
          <a:noFill/>
          <a:ln w="28575">
            <a:solidFill>
              <a:srgbClr val="FF9900"/>
            </a:solidFill>
            <a:round/>
          </a:ln>
        </p:spPr>
        <p:style>
          <a:lnRef idx="0">
            <a:scrgbClr r="0" g="0" b="0"/>
          </a:lnRef>
          <a:fillRef idx="0">
            <a:scrgbClr r="0" g="0" b="0"/>
          </a:fillRef>
          <a:effectRef idx="0">
            <a:scrgbClr r="0" g="0" b="0"/>
          </a:effectRef>
          <a:fontRef idx="minor"/>
        </p:style>
        <p:txBody>
          <a:bodyPr wrap="square" lIns="90000" tIns="45000" rIns="90000" bIns="45000">
            <a:spAutoFit/>
          </a:bodyPr>
          <a:lstStyle/>
          <a:p>
            <a:pPr algn="ctr">
              <a:lnSpc>
                <a:spcPct val="100000"/>
              </a:lnSpc>
            </a:pPr>
            <a:r>
              <a:rPr lang="it-IT" sz="1600" b="1" strike="noStrike" spc="-1" dirty="0">
                <a:solidFill>
                  <a:srgbClr val="000000"/>
                </a:solidFill>
                <a:latin typeface="Neue Haas Grotesk Text Pro"/>
              </a:rPr>
              <a:t>5. TRITATO FINEMENTE UMIDO</a:t>
            </a:r>
            <a:endParaRPr lang="it-IT" sz="1600" b="0" strike="noStrike" spc="-1" dirty="0">
              <a:latin typeface="Neue Haas Grotesk Text Pro"/>
            </a:endParaRPr>
          </a:p>
          <a:p>
            <a:pPr marL="285840" indent="-285480">
              <a:lnSpc>
                <a:spcPct val="150000"/>
              </a:lnSpc>
              <a:buClr>
                <a:srgbClr val="000000"/>
              </a:buClr>
              <a:buFont typeface="Wingdings" charset="2"/>
              <a:buChar char=""/>
            </a:pPr>
            <a:r>
              <a:rPr lang="it-IT" sz="1400" b="0" strike="noStrike" spc="-1" dirty="0">
                <a:solidFill>
                  <a:srgbClr val="000000"/>
                </a:solidFill>
                <a:latin typeface="Neue Haas Grotesk Text Pro"/>
              </a:rPr>
              <a:t>Può essere assunto con forchetta o cucchiaio</a:t>
            </a:r>
            <a:endParaRPr lang="it-IT" sz="1400" b="0" strike="noStrike" spc="-1" dirty="0">
              <a:latin typeface="Neue Haas Grotesk Text Pro"/>
            </a:endParaRPr>
          </a:p>
          <a:p>
            <a:pPr marL="285840" indent="-285480">
              <a:lnSpc>
                <a:spcPct val="150000"/>
              </a:lnSpc>
              <a:buClr>
                <a:srgbClr val="000000"/>
              </a:buClr>
              <a:buFont typeface="Wingdings" charset="2"/>
              <a:buChar char=""/>
            </a:pPr>
            <a:r>
              <a:rPr lang="it-IT" sz="1400" b="0" strike="noStrike" spc="-1" dirty="0">
                <a:solidFill>
                  <a:srgbClr val="000000"/>
                </a:solidFill>
                <a:latin typeface="Neue Haas Grotesk Text Pro"/>
              </a:rPr>
              <a:t>Non necessaria la capacità di mordere, ma di masticare</a:t>
            </a:r>
          </a:p>
          <a:p>
            <a:pPr marL="285840" indent="-285480">
              <a:lnSpc>
                <a:spcPct val="150000"/>
              </a:lnSpc>
              <a:buClr>
                <a:srgbClr val="000000"/>
              </a:buClr>
              <a:buFont typeface="Wingdings" charset="2"/>
              <a:buChar char=""/>
            </a:pPr>
            <a:r>
              <a:rPr lang="it-IT" sz="1400" b="0" strike="noStrike" spc="-1" dirty="0">
                <a:solidFill>
                  <a:srgbClr val="000000"/>
                </a:solidFill>
                <a:latin typeface="Neue Haas Grotesk Text Pro"/>
              </a:rPr>
              <a:t>Morbido e umido senza liquido a parte</a:t>
            </a:r>
            <a:endParaRPr lang="it-IT" sz="1400" b="0" strike="noStrike" spc="-1" dirty="0">
              <a:latin typeface="Neue Haas Grotesk Text Pro"/>
            </a:endParaRPr>
          </a:p>
          <a:p>
            <a:pPr marL="285840" indent="-285480">
              <a:lnSpc>
                <a:spcPct val="150000"/>
              </a:lnSpc>
              <a:buClr>
                <a:srgbClr val="000000"/>
              </a:buClr>
              <a:buFont typeface="Wingdings" charset="2"/>
              <a:buChar char=""/>
            </a:pPr>
            <a:r>
              <a:rPr lang="it-IT" sz="1400" b="0" strike="noStrike" spc="-1" dirty="0">
                <a:solidFill>
                  <a:srgbClr val="000000"/>
                </a:solidFill>
                <a:latin typeface="Neue Haas Grotesk Text Pro"/>
              </a:rPr>
              <a:t>Presenta dei piccoli grumi, facilmente schiacciabili con la lingua</a:t>
            </a:r>
            <a:endParaRPr lang="it-IT" sz="1400" b="0" strike="noStrike" spc="-1" dirty="0">
              <a:latin typeface="Neue Haas Grotesk Text Pro"/>
            </a:endParaRPr>
          </a:p>
          <a:p>
            <a:pPr marL="285840" indent="-285480">
              <a:lnSpc>
                <a:spcPct val="150000"/>
              </a:lnSpc>
              <a:buClr>
                <a:srgbClr val="000000"/>
              </a:buClr>
              <a:buFont typeface="Wingdings" charset="2"/>
              <a:buChar char=""/>
            </a:pPr>
            <a:r>
              <a:rPr lang="it-IT" sz="1400" spc="-1" dirty="0">
                <a:solidFill>
                  <a:srgbClr val="000000"/>
                </a:solidFill>
                <a:latin typeface="Neue Haas Grotesk Text Pro"/>
              </a:rPr>
              <a:t>Es</a:t>
            </a:r>
            <a:r>
              <a:rPr lang="it-IT" sz="1400" b="1" spc="-1" dirty="0">
                <a:solidFill>
                  <a:srgbClr val="000000"/>
                </a:solidFill>
                <a:latin typeface="Neue Haas Grotesk Text Pro"/>
              </a:rPr>
              <a:t>. carne finemente macinata servita con salsa o sugo omogeneo</a:t>
            </a:r>
            <a:endParaRPr lang="it-IT" sz="1400" b="1" strike="noStrike" spc="-1" dirty="0">
              <a:latin typeface="Neue Haas Grotesk Text Pro"/>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Titolo 1"/>
          <p:cNvSpPr txBox="1"/>
          <p:nvPr/>
        </p:nvSpPr>
        <p:spPr>
          <a:xfrm>
            <a:off x="547786" y="0"/>
            <a:ext cx="10972080" cy="1144440"/>
          </a:xfrm>
          <a:prstGeom prst="rect">
            <a:avLst/>
          </a:prstGeom>
          <a:noFill/>
          <a:ln w="0">
            <a:noFill/>
          </a:ln>
        </p:spPr>
        <p:txBody>
          <a:bodyPr lIns="0" tIns="0" rIns="0" bIns="0" anchor="ctr">
            <a:noAutofit/>
          </a:bodyPr>
          <a:lstStyle/>
          <a:p>
            <a:pPr algn="ctr">
              <a:lnSpc>
                <a:spcPct val="90000"/>
              </a:lnSpc>
            </a:pPr>
            <a:r>
              <a:rPr lang="it-IT" sz="3200" b="1" strike="noStrike" spc="-1" dirty="0">
                <a:solidFill>
                  <a:srgbClr val="000000"/>
                </a:solidFill>
                <a:latin typeface="Neue Haas Grotesk Text Pro"/>
              </a:rPr>
              <a:t>Alimenti</a:t>
            </a:r>
            <a:endParaRPr lang="it-IT" sz="3200" b="1" spc="-1" dirty="0">
              <a:solidFill>
                <a:srgbClr val="000000"/>
              </a:solidFill>
              <a:latin typeface="Neue Haas Grotesk Text Pro"/>
            </a:endParaRPr>
          </a:p>
        </p:txBody>
      </p:sp>
      <p:sp>
        <p:nvSpPr>
          <p:cNvPr id="147" name="CasellaDiTesto 9"/>
          <p:cNvSpPr/>
          <p:nvPr/>
        </p:nvSpPr>
        <p:spPr>
          <a:xfrm>
            <a:off x="6256306" y="1084783"/>
            <a:ext cx="5208107" cy="5507746"/>
          </a:xfrm>
          <a:prstGeom prst="rect">
            <a:avLst/>
          </a:prstGeom>
          <a:ln/>
        </p:spPr>
        <p:style>
          <a:lnRef idx="0">
            <a:schemeClr val="accent6"/>
          </a:lnRef>
          <a:fillRef idx="3">
            <a:schemeClr val="accent6"/>
          </a:fillRef>
          <a:effectRef idx="3">
            <a:schemeClr val="accent6"/>
          </a:effectRef>
          <a:fontRef idx="minor">
            <a:schemeClr val="lt1"/>
          </a:fontRef>
        </p:style>
        <p:txBody>
          <a:bodyPr wrap="square" lIns="90000" tIns="45000" rIns="90000" bIns="45000">
            <a:spAutoFit/>
          </a:bodyPr>
          <a:lstStyle/>
          <a:p>
            <a:pPr algn="ctr">
              <a:lnSpc>
                <a:spcPct val="100000"/>
              </a:lnSpc>
            </a:pPr>
            <a:r>
              <a:rPr lang="it-IT" sz="1600" b="1" strike="noStrike" spc="-1" dirty="0">
                <a:solidFill>
                  <a:srgbClr val="000000"/>
                </a:solidFill>
                <a:latin typeface="Neue Haas Grotesk Text Pro"/>
                <a:ea typeface="DejaVu Sans"/>
              </a:rPr>
              <a:t>ALIMENTI VIETATI</a:t>
            </a:r>
          </a:p>
          <a:p>
            <a:pPr algn="ctr">
              <a:lnSpc>
                <a:spcPct val="100000"/>
              </a:lnSpc>
            </a:pPr>
            <a:endParaRPr lang="it-IT" sz="1600" b="1" spc="-1" dirty="0">
              <a:solidFill>
                <a:srgbClr val="000000"/>
              </a:solidFill>
              <a:latin typeface="Neue Haas Grotesk Text Pro"/>
              <a:ea typeface="DejaVu Sans"/>
            </a:endParaRPr>
          </a:p>
          <a:p>
            <a:pPr algn="ctr">
              <a:lnSpc>
                <a:spcPct val="100000"/>
              </a:lnSpc>
            </a:pPr>
            <a:r>
              <a:rPr lang="it-IT" sz="1600" b="1" strike="noStrike" spc="-1" dirty="0">
                <a:solidFill>
                  <a:srgbClr val="000000"/>
                </a:solidFill>
                <a:latin typeface="Neue Haas Grotesk Text Pro"/>
                <a:ea typeface="DejaVu Sans"/>
              </a:rPr>
              <a:t>Doppie consistenze: sono composti da una parte solida e una parte liquida</a:t>
            </a:r>
          </a:p>
          <a:p>
            <a:pPr algn="ctr">
              <a:lnSpc>
                <a:spcPct val="100000"/>
              </a:lnSpc>
            </a:pPr>
            <a:endParaRPr lang="it-IT" sz="1600" b="1" spc="-1" dirty="0">
              <a:solidFill>
                <a:srgbClr val="000000"/>
              </a:solidFill>
              <a:latin typeface="Neue Haas Grotesk Text Pro"/>
              <a:ea typeface="DejaVu Sans"/>
            </a:endParaRPr>
          </a:p>
          <a:p>
            <a:pPr algn="ctr">
              <a:lnSpc>
                <a:spcPct val="100000"/>
              </a:lnSpc>
            </a:pPr>
            <a:r>
              <a:rPr lang="it-IT" sz="1600" strike="noStrike" spc="-1" dirty="0">
                <a:solidFill>
                  <a:srgbClr val="000000"/>
                </a:solidFill>
                <a:latin typeface="Neue Haas Grotesk Text Pro"/>
                <a:ea typeface="DejaVu Sans"/>
              </a:rPr>
              <a:t>Es. Pastina in brodo, ragù, arancia, yogurt con pezzi, minestrone di verdura con pezzi</a:t>
            </a:r>
          </a:p>
          <a:p>
            <a:pPr algn="ctr">
              <a:lnSpc>
                <a:spcPct val="100000"/>
              </a:lnSpc>
            </a:pPr>
            <a:endParaRPr lang="it-IT" sz="1600" spc="-1" dirty="0">
              <a:solidFill>
                <a:srgbClr val="000000"/>
              </a:solidFill>
              <a:latin typeface="Neue Haas Grotesk Text Pro"/>
              <a:ea typeface="DejaVu Sans"/>
            </a:endParaRPr>
          </a:p>
          <a:p>
            <a:pPr algn="ctr">
              <a:lnSpc>
                <a:spcPct val="100000"/>
              </a:lnSpc>
            </a:pPr>
            <a:r>
              <a:rPr lang="it-IT" sz="1600" b="1" strike="noStrike" spc="-1" dirty="0">
                <a:solidFill>
                  <a:srgbClr val="000000"/>
                </a:solidFill>
                <a:latin typeface="Neue Haas Grotesk Text Pro"/>
                <a:ea typeface="DejaVu Sans"/>
              </a:rPr>
              <a:t>Alimenti molto friabili, secchi o che si sbriciolano: possono causare tosse o aspirazione perché producono residui difficili da controllare</a:t>
            </a:r>
          </a:p>
          <a:p>
            <a:pPr algn="ctr">
              <a:lnSpc>
                <a:spcPct val="100000"/>
              </a:lnSpc>
            </a:pPr>
            <a:endParaRPr lang="it-IT" sz="1600" spc="-1" dirty="0">
              <a:solidFill>
                <a:srgbClr val="000000"/>
              </a:solidFill>
              <a:latin typeface="Neue Haas Grotesk Text Pro"/>
              <a:ea typeface="DejaVu Sans"/>
            </a:endParaRPr>
          </a:p>
          <a:p>
            <a:pPr algn="ctr">
              <a:lnSpc>
                <a:spcPct val="100000"/>
              </a:lnSpc>
            </a:pPr>
            <a:r>
              <a:rPr lang="it-IT" sz="1600" strike="noStrike" spc="-1" dirty="0">
                <a:solidFill>
                  <a:srgbClr val="000000"/>
                </a:solidFill>
                <a:latin typeface="Neue Haas Grotesk Text Pro"/>
                <a:ea typeface="DejaVu Sans"/>
              </a:rPr>
              <a:t>Es. biscotti secchi, pane con la crosta, grissini</a:t>
            </a:r>
          </a:p>
          <a:p>
            <a:pPr algn="ctr">
              <a:lnSpc>
                <a:spcPct val="100000"/>
              </a:lnSpc>
            </a:pPr>
            <a:endParaRPr lang="it-IT" sz="1600" spc="-1" dirty="0">
              <a:solidFill>
                <a:srgbClr val="000000"/>
              </a:solidFill>
              <a:latin typeface="Neue Haas Grotesk Text Pro"/>
              <a:ea typeface="DejaVu Sans"/>
            </a:endParaRPr>
          </a:p>
          <a:p>
            <a:pPr algn="ctr">
              <a:lnSpc>
                <a:spcPct val="100000"/>
              </a:lnSpc>
            </a:pPr>
            <a:r>
              <a:rPr lang="it-IT" sz="1600" b="1" strike="noStrike" spc="-1" dirty="0">
                <a:solidFill>
                  <a:srgbClr val="000000"/>
                </a:solidFill>
                <a:latin typeface="Neue Haas Grotesk Text Pro"/>
                <a:ea typeface="DejaVu Sans"/>
              </a:rPr>
              <a:t>Cibi filamentosi o appiccicosi: si attaccano al palato o sono difficili da controllare</a:t>
            </a:r>
          </a:p>
          <a:p>
            <a:pPr algn="ctr">
              <a:lnSpc>
                <a:spcPct val="100000"/>
              </a:lnSpc>
            </a:pPr>
            <a:endParaRPr lang="it-IT" sz="1600" spc="-1" dirty="0">
              <a:solidFill>
                <a:srgbClr val="000000"/>
              </a:solidFill>
              <a:latin typeface="Neue Haas Grotesk Text Pro"/>
              <a:ea typeface="DejaVu Sans"/>
            </a:endParaRPr>
          </a:p>
          <a:p>
            <a:pPr algn="ctr">
              <a:lnSpc>
                <a:spcPct val="100000"/>
              </a:lnSpc>
            </a:pPr>
            <a:r>
              <a:rPr lang="it-IT" sz="1600" strike="noStrike" spc="-1" dirty="0">
                <a:solidFill>
                  <a:srgbClr val="000000"/>
                </a:solidFill>
                <a:latin typeface="Neue Haas Grotesk Text Pro"/>
                <a:ea typeface="DejaVu Sans"/>
              </a:rPr>
              <a:t>Es. </a:t>
            </a:r>
            <a:r>
              <a:rPr lang="it-IT" sz="1600" spc="-1" dirty="0">
                <a:solidFill>
                  <a:srgbClr val="000000"/>
                </a:solidFill>
                <a:latin typeface="Neue Haas Grotesk Text Pro"/>
                <a:ea typeface="DejaVu Sans"/>
              </a:rPr>
              <a:t>formaggi filanti, stracchino molto appiccicoso, caramelle mou, frutta/verdura filamentosa (ananas, sedano</a:t>
            </a:r>
            <a:endParaRPr lang="it-IT" sz="1600" strike="noStrike" spc="-1" dirty="0">
              <a:solidFill>
                <a:srgbClr val="000000"/>
              </a:solidFill>
              <a:latin typeface="Neue Haas Grotesk Text Pro"/>
              <a:ea typeface="DejaVu Sans"/>
            </a:endParaRPr>
          </a:p>
          <a:p>
            <a:pPr algn="ctr">
              <a:lnSpc>
                <a:spcPct val="100000"/>
              </a:lnSpc>
            </a:pPr>
            <a:endParaRPr lang="it-IT" sz="1600" b="1" spc="-1" dirty="0">
              <a:solidFill>
                <a:srgbClr val="000000"/>
              </a:solidFill>
              <a:latin typeface="Neue Haas Grotesk Text Pro"/>
              <a:ea typeface="DejaVu Sans"/>
            </a:endParaRPr>
          </a:p>
          <a:p>
            <a:pPr algn="ctr">
              <a:lnSpc>
                <a:spcPct val="100000"/>
              </a:lnSpc>
            </a:pPr>
            <a:endParaRPr lang="it-IT" sz="1600" b="1" strike="noStrike" spc="-1" dirty="0">
              <a:solidFill>
                <a:srgbClr val="000000"/>
              </a:solidFill>
              <a:latin typeface="Neue Haas Grotesk Text Pro"/>
              <a:ea typeface="DejaVu Sans"/>
            </a:endParaRPr>
          </a:p>
        </p:txBody>
      </p:sp>
      <p:pic>
        <p:nvPicPr>
          <p:cNvPr id="148" name="Immagine 10"/>
          <p:cNvPicPr/>
          <p:nvPr/>
        </p:nvPicPr>
        <p:blipFill>
          <a:blip r:embed="rId3" cstate="print"/>
          <a:srcRect t="24672" r="26851" b="44647"/>
          <a:stretch/>
        </p:blipFill>
        <p:spPr>
          <a:xfrm>
            <a:off x="995676" y="1388235"/>
            <a:ext cx="4078620" cy="2356682"/>
          </a:xfrm>
          <a:prstGeom prst="rect">
            <a:avLst/>
          </a:prstGeom>
          <a:ln w="0">
            <a:noFill/>
          </a:ln>
        </p:spPr>
      </p:pic>
      <p:sp>
        <p:nvSpPr>
          <p:cNvPr id="146" name="CasellaDiTesto 5"/>
          <p:cNvSpPr/>
          <p:nvPr/>
        </p:nvSpPr>
        <p:spPr>
          <a:xfrm>
            <a:off x="382126" y="4059549"/>
            <a:ext cx="5085810" cy="1952927"/>
          </a:xfrm>
          <a:prstGeom prst="rect">
            <a:avLst/>
          </a:prstGeom>
          <a:ln/>
        </p:spPr>
        <p:style>
          <a:lnRef idx="2">
            <a:schemeClr val="dk1"/>
          </a:lnRef>
          <a:fillRef idx="1">
            <a:schemeClr val="lt1"/>
          </a:fillRef>
          <a:effectRef idx="0">
            <a:schemeClr val="dk1"/>
          </a:effectRef>
          <a:fontRef idx="minor">
            <a:schemeClr val="dk1"/>
          </a:fontRef>
        </p:style>
        <p:txBody>
          <a:bodyPr wrap="square" lIns="90000" tIns="45000" rIns="90000" bIns="45000">
            <a:spAutoFit/>
          </a:bodyPr>
          <a:lstStyle/>
          <a:p>
            <a:pPr algn="ctr">
              <a:lnSpc>
                <a:spcPct val="100000"/>
              </a:lnSpc>
            </a:pPr>
            <a:r>
              <a:rPr lang="it-IT" sz="1600" b="1" spc="-1" dirty="0">
                <a:solidFill>
                  <a:srgbClr val="000000"/>
                </a:solidFill>
                <a:latin typeface="Neue Haas Grotesk Text Pro"/>
              </a:rPr>
              <a:t>ALIMENTI </a:t>
            </a:r>
            <a:r>
              <a:rPr lang="it-IT" sz="1600" b="1" spc="-1" dirty="0" err="1">
                <a:solidFill>
                  <a:srgbClr val="000000"/>
                </a:solidFill>
                <a:latin typeface="Neue Haas Grotesk Text Pro"/>
              </a:rPr>
              <a:t>DI</a:t>
            </a:r>
            <a:r>
              <a:rPr lang="it-IT" sz="1600" b="1" spc="-1" dirty="0">
                <a:solidFill>
                  <a:srgbClr val="000000"/>
                </a:solidFill>
                <a:latin typeface="Neue Haas Grotesk Text Pro"/>
              </a:rPr>
              <a:t> TRANSIZIONE</a:t>
            </a:r>
            <a:endParaRPr lang="it-IT" sz="1600" b="0" strike="noStrike" spc="-1" dirty="0">
              <a:latin typeface="Neue Haas Grotesk Text Pro"/>
            </a:endParaRPr>
          </a:p>
          <a:p>
            <a:pPr marL="285840" indent="-285480">
              <a:lnSpc>
                <a:spcPct val="150000"/>
              </a:lnSpc>
              <a:buClr>
                <a:srgbClr val="000000"/>
              </a:buClr>
              <a:buFont typeface="Wingdings" charset="2"/>
              <a:buChar char=""/>
            </a:pPr>
            <a:r>
              <a:rPr lang="it-IT" sz="1400" spc="-1" dirty="0">
                <a:latin typeface="Neue Haas Grotesk Text Pro"/>
              </a:rPr>
              <a:t>Cibi di cui la </a:t>
            </a:r>
            <a:r>
              <a:rPr lang="it-IT" sz="1400" spc="-1" dirty="0" err="1">
                <a:latin typeface="Neue Haas Grotesk Text Pro"/>
              </a:rPr>
              <a:t>texture</a:t>
            </a:r>
            <a:r>
              <a:rPr lang="it-IT" sz="1400" spc="-1" dirty="0">
                <a:latin typeface="Neue Haas Grotesk Text Pro"/>
              </a:rPr>
              <a:t> </a:t>
            </a:r>
            <a:r>
              <a:rPr lang="it-IT" sz="1400" spc="-1" dirty="0" err="1">
                <a:latin typeface="Neue Haas Grotesk Text Pro"/>
              </a:rPr>
              <a:t>inziale</a:t>
            </a:r>
            <a:r>
              <a:rPr lang="it-IT" sz="1400" spc="-1" dirty="0">
                <a:latin typeface="Neue Haas Grotesk Text Pro"/>
              </a:rPr>
              <a:t> si modifica in seguito a fattori esterni quali umidità o temperatura oppure a contatto con la saliva</a:t>
            </a:r>
          </a:p>
          <a:p>
            <a:pPr marL="285840" indent="-285480">
              <a:lnSpc>
                <a:spcPct val="150000"/>
              </a:lnSpc>
              <a:buClr>
                <a:srgbClr val="000000"/>
              </a:buClr>
              <a:buFont typeface="Wingdings" charset="2"/>
              <a:buChar char=""/>
            </a:pPr>
            <a:r>
              <a:rPr lang="it-IT" sz="1400" spc="-1" dirty="0">
                <a:solidFill>
                  <a:srgbClr val="000000"/>
                </a:solidFill>
                <a:latin typeface="Neue Haas Grotesk Text Pro"/>
              </a:rPr>
              <a:t>Potrebbero essere usati per la riabilitazione </a:t>
            </a:r>
          </a:p>
          <a:p>
            <a:pPr marL="285840" indent="-285480">
              <a:lnSpc>
                <a:spcPct val="150000"/>
              </a:lnSpc>
              <a:buClr>
                <a:srgbClr val="000000"/>
              </a:buClr>
              <a:buFont typeface="Wingdings" charset="2"/>
              <a:buChar char=""/>
            </a:pPr>
            <a:r>
              <a:rPr lang="it-IT" sz="1400" spc="-1" dirty="0">
                <a:solidFill>
                  <a:srgbClr val="000000"/>
                </a:solidFill>
                <a:latin typeface="Neue Haas Grotesk Text Pro"/>
              </a:rPr>
              <a:t>Es</a:t>
            </a:r>
            <a:r>
              <a:rPr lang="it-IT" sz="1400" b="1" spc="-1" dirty="0">
                <a:solidFill>
                  <a:srgbClr val="000000"/>
                </a:solidFill>
                <a:latin typeface="Neue Haas Grotesk Text Pro"/>
              </a:rPr>
              <a:t>. gelato, sorbetti, ghiaccio, alcuni tipi di biscotti</a:t>
            </a:r>
            <a:endParaRPr lang="it-IT" sz="1400" b="1" strike="noStrike" spc="-1" dirty="0">
              <a:latin typeface="Neue Haas Grotesk Text Pro"/>
            </a:endParaRPr>
          </a:p>
        </p:txBody>
      </p:sp>
      <p:pic>
        <p:nvPicPr>
          <p:cNvPr id="2050" name="Picture 2" descr="CARTELLI DI DIVIETO - SILASONLINE.IT"/>
          <p:cNvPicPr>
            <a:picLocks noChangeAspect="1" noChangeArrowheads="1"/>
          </p:cNvPicPr>
          <p:nvPr/>
        </p:nvPicPr>
        <p:blipFill>
          <a:blip r:embed="rId4" cstate="print"/>
          <a:srcRect/>
          <a:stretch>
            <a:fillRect/>
          </a:stretch>
        </p:blipFill>
        <p:spPr bwMode="auto">
          <a:xfrm>
            <a:off x="10028903" y="294969"/>
            <a:ext cx="1244496" cy="1244496"/>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90414E1-C3CD-D140-B084-5B3326AD485C}"/>
              </a:ext>
            </a:extLst>
          </p:cNvPr>
          <p:cNvSpPr>
            <a:spLocks noGrp="1"/>
          </p:cNvSpPr>
          <p:nvPr>
            <p:ph type="title"/>
          </p:nvPr>
        </p:nvSpPr>
        <p:spPr>
          <a:xfrm>
            <a:off x="1257905" y="304888"/>
            <a:ext cx="9426807" cy="953280"/>
          </a:xfrm>
          <a:noFill/>
          <a:ln w="0">
            <a:noFill/>
          </a:ln>
        </p:spPr>
        <p:txBody>
          <a:bodyPr lIns="0" tIns="0" rIns="0" bIns="0" anchor="ctr">
            <a:noAutofit/>
          </a:bodyPr>
          <a:lstStyle/>
          <a:p>
            <a:pPr algn="ctr"/>
            <a:r>
              <a:rPr lang="it-IT" sz="3200" b="1" spc="-1" dirty="0">
                <a:solidFill>
                  <a:srgbClr val="000000"/>
                </a:solidFill>
                <a:latin typeface="Neue Haas Grotesk Text Pro"/>
                <a:ea typeface="+mn-ea"/>
                <a:cs typeface="+mn-cs"/>
              </a:rPr>
              <a:t>Test pratici IDDSI per verificare le consistenze</a:t>
            </a:r>
          </a:p>
        </p:txBody>
      </p:sp>
      <p:sp>
        <p:nvSpPr>
          <p:cNvPr id="3" name="Segnaposto testo 2">
            <a:extLst>
              <a:ext uri="{FF2B5EF4-FFF2-40B4-BE49-F238E27FC236}">
                <a16:creationId xmlns:a16="http://schemas.microsoft.com/office/drawing/2014/main" id="{CD2986FA-E8B5-3F46-AE9F-432E00F8E01A}"/>
              </a:ext>
            </a:extLst>
          </p:cNvPr>
          <p:cNvSpPr>
            <a:spLocks noGrp="1"/>
          </p:cNvSpPr>
          <p:nvPr>
            <p:ph type="body"/>
          </p:nvPr>
        </p:nvSpPr>
        <p:spPr>
          <a:xfrm>
            <a:off x="452284" y="1193553"/>
            <a:ext cx="5519024" cy="825910"/>
          </a:xfrm>
        </p:spPr>
        <p:txBody>
          <a:bodyPr>
            <a:noAutofit/>
          </a:bodyPr>
          <a:lstStyle/>
          <a:p>
            <a:pPr marL="342900" indent="-342900">
              <a:buAutoNum type="arabicPeriod"/>
            </a:pPr>
            <a:r>
              <a:rPr lang="it-IT" sz="1800" b="1" spc="-1" dirty="0">
                <a:solidFill>
                  <a:srgbClr val="000000"/>
                </a:solidFill>
                <a:latin typeface="Neue Haas Grotesk Text Pro"/>
              </a:rPr>
              <a:t>Test della siringa (per liquidi)</a:t>
            </a:r>
            <a:endParaRPr lang="it-IT" sz="1800" b="1" i="1" spc="-1" dirty="0">
              <a:solidFill>
                <a:srgbClr val="000000"/>
              </a:solidFill>
              <a:latin typeface="Neue Haas Grotesk Text Pro"/>
            </a:endParaRPr>
          </a:p>
        </p:txBody>
      </p:sp>
      <p:sp>
        <p:nvSpPr>
          <p:cNvPr id="5" name="CasellaDiTesto 4">
            <a:extLst>
              <a:ext uri="{FF2B5EF4-FFF2-40B4-BE49-F238E27FC236}">
                <a16:creationId xmlns:a16="http://schemas.microsoft.com/office/drawing/2014/main" id="{F149BC87-C27F-8C48-89A2-41C4BB976A36}"/>
              </a:ext>
            </a:extLst>
          </p:cNvPr>
          <p:cNvSpPr txBox="1"/>
          <p:nvPr/>
        </p:nvSpPr>
        <p:spPr>
          <a:xfrm>
            <a:off x="6370311" y="1499557"/>
            <a:ext cx="4807975" cy="940770"/>
          </a:xfrm>
          <a:prstGeom prst="rect">
            <a:avLst/>
          </a:prstGeom>
          <a:noFill/>
        </p:spPr>
        <p:txBody>
          <a:bodyPr wrap="square">
            <a:spAutoFit/>
          </a:bodyPr>
          <a:lstStyle/>
          <a:p>
            <a:pPr>
              <a:lnSpc>
                <a:spcPct val="90000"/>
              </a:lnSpc>
              <a:spcBef>
                <a:spcPts val="1000"/>
              </a:spcBef>
            </a:pPr>
            <a:r>
              <a:rPr lang="it-IT" b="1" spc="-1" dirty="0">
                <a:solidFill>
                  <a:srgbClr val="000000"/>
                </a:solidFill>
                <a:latin typeface="Neue Haas Grotesk Text Pro"/>
                <a:ea typeface="+mj-ea"/>
                <a:cs typeface="+mj-cs"/>
              </a:rPr>
              <a:t>2. Test del cucchiaio (per alimenti frullati)</a:t>
            </a:r>
            <a:endParaRPr lang="it-IT" sz="1400" spc="-1" dirty="0">
              <a:solidFill>
                <a:srgbClr val="000000"/>
              </a:solidFill>
              <a:latin typeface="Neue Haas Grotesk Text Pro"/>
            </a:endParaRPr>
          </a:p>
          <a:p>
            <a:pPr>
              <a:lnSpc>
                <a:spcPct val="90000"/>
              </a:lnSpc>
              <a:spcBef>
                <a:spcPts val="1000"/>
              </a:spcBef>
            </a:pPr>
            <a:endParaRPr lang="it-IT" sz="1400" spc="-1" dirty="0">
              <a:solidFill>
                <a:srgbClr val="000000"/>
              </a:solidFill>
              <a:latin typeface="Neue Haas Grotesk Text Pro"/>
            </a:endParaRPr>
          </a:p>
          <a:p>
            <a:pPr marL="0" indent="0">
              <a:buNone/>
            </a:pPr>
            <a:endParaRPr lang="it-IT" sz="1800" dirty="0"/>
          </a:p>
        </p:txBody>
      </p:sp>
      <p:pic>
        <p:nvPicPr>
          <p:cNvPr id="4" name="8429374455047919846.mp4" descr="8429374455047919846.mp4">
            <a:extLst>
              <a:ext uri="{FF2B5EF4-FFF2-40B4-BE49-F238E27FC236}">
                <a16:creationId xmlns:a16="http://schemas.microsoft.com/office/drawing/2014/main" id="{BE637997-C1E3-9D4E-B502-F7D915AA232F}"/>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65984" y="2338153"/>
            <a:ext cx="5704825" cy="3208964"/>
          </a:xfrm>
          <a:prstGeom prst="rect">
            <a:avLst/>
          </a:prstGeom>
          <a:ln>
            <a:solidFill>
              <a:schemeClr val="tx1"/>
            </a:solidFill>
          </a:ln>
        </p:spPr>
      </p:pic>
      <p:pic>
        <p:nvPicPr>
          <p:cNvPr id="9" name="4369337897596025379.mp4" descr="4369337897596025379.mp4">
            <a:extLst>
              <a:ext uri="{FF2B5EF4-FFF2-40B4-BE49-F238E27FC236}">
                <a16:creationId xmlns:a16="http://schemas.microsoft.com/office/drawing/2014/main" id="{7BF3C949-E232-9247-A6EA-6F6905B8A5F4}"/>
              </a:ext>
            </a:extLst>
          </p:cNvPr>
          <p:cNvPicPr>
            <a:picLocks noChangeAspect="1"/>
          </p:cNvPicPr>
          <p:nvPr>
            <a:videoFile r:link="rId4"/>
            <p:extLst>
              <p:ext uri="{DAA4B4D4-6D71-4841-9C94-3DE7FCFB9230}">
                <p14:media xmlns:p14="http://schemas.microsoft.com/office/powerpoint/2010/main" r:embed="rId3"/>
              </p:ext>
            </p:extLst>
          </p:nvPr>
        </p:nvPicPr>
        <p:blipFill>
          <a:blip r:embed="rId7"/>
          <a:stretch>
            <a:fillRect/>
          </a:stretch>
        </p:blipFill>
        <p:spPr>
          <a:xfrm>
            <a:off x="6310945" y="2338153"/>
            <a:ext cx="5704825" cy="3208964"/>
          </a:xfrm>
          <a:prstGeom prst="rect">
            <a:avLst/>
          </a:prstGeom>
          <a:ln>
            <a:solidFill>
              <a:schemeClr val="tx1"/>
            </a:solidFill>
          </a:ln>
        </p:spPr>
      </p:pic>
    </p:spTree>
    <p:extLst>
      <p:ext uri="{BB962C8B-B14F-4D97-AF65-F5344CB8AC3E}">
        <p14:creationId xmlns:p14="http://schemas.microsoft.com/office/powerpoint/2010/main" val="283420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2977"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4068"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4"/>
                </p:tgtEl>
              </p:cMediaNode>
            </p:video>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childTnLst>
              </p:cTn>
              <p:nextCondLst>
                <p:cond evt="onClick" delay="0">
                  <p:tgtEl>
                    <p:spTgt spid="4"/>
                  </p:tgtEl>
                </p:cond>
              </p:nextCondLst>
            </p:seq>
            <p:video>
              <p:cMediaNode vol="80000">
                <p:cTn id="17" fill="hold" display="0">
                  <p:stCondLst>
                    <p:cond delay="indefinite"/>
                  </p:stCondLst>
                </p:cTn>
                <p:tgtEl>
                  <p:spTgt spid="9"/>
                </p:tgtEl>
              </p:cMediaNode>
            </p:video>
            <p:seq concurrent="1" nextAc="seek">
              <p:cTn id="18" restart="whenNotActive" fill="hold" evtFilter="cancelBubble" nodeType="interactiveSeq">
                <p:stCondLst>
                  <p:cond evt="onClick" delay="0">
                    <p:tgtEl>
                      <p:spTgt spid="9"/>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90414E1-C3CD-D140-B084-5B3326AD485C}"/>
              </a:ext>
            </a:extLst>
          </p:cNvPr>
          <p:cNvSpPr>
            <a:spLocks noGrp="1"/>
          </p:cNvSpPr>
          <p:nvPr>
            <p:ph type="title"/>
          </p:nvPr>
        </p:nvSpPr>
        <p:spPr>
          <a:xfrm>
            <a:off x="1257905" y="304888"/>
            <a:ext cx="9426807" cy="953280"/>
          </a:xfrm>
          <a:noFill/>
          <a:ln w="0">
            <a:noFill/>
          </a:ln>
        </p:spPr>
        <p:txBody>
          <a:bodyPr lIns="0" tIns="0" rIns="0" bIns="0" anchor="ctr">
            <a:noAutofit/>
          </a:bodyPr>
          <a:lstStyle/>
          <a:p>
            <a:pPr algn="ctr"/>
            <a:r>
              <a:rPr lang="it-IT" sz="3200" b="1" spc="-1" dirty="0">
                <a:solidFill>
                  <a:srgbClr val="000000"/>
                </a:solidFill>
                <a:latin typeface="Neue Haas Grotesk Text Pro"/>
                <a:ea typeface="+mn-ea"/>
                <a:cs typeface="+mn-cs"/>
              </a:rPr>
              <a:t>Difficoltà nella preparazione della dieta a consistenza modificata</a:t>
            </a:r>
          </a:p>
        </p:txBody>
      </p:sp>
      <p:pic>
        <p:nvPicPr>
          <p:cNvPr id="4" name="Immagine 3" descr="ChatGPT Image 24 apr 2025, 16_19_03.png"/>
          <p:cNvPicPr>
            <a:picLocks noChangeAspect="1"/>
          </p:cNvPicPr>
          <p:nvPr/>
        </p:nvPicPr>
        <p:blipFill>
          <a:blip r:embed="rId3" cstate="print"/>
          <a:srcRect l="57168" t="17921" b="5663"/>
          <a:stretch>
            <a:fillRect/>
          </a:stretch>
        </p:blipFill>
        <p:spPr>
          <a:xfrm rot="5400000">
            <a:off x="1394827" y="283854"/>
            <a:ext cx="2699043" cy="4815365"/>
          </a:xfrm>
          <a:prstGeom prst="rect">
            <a:avLst/>
          </a:prstGeom>
        </p:spPr>
      </p:pic>
      <p:pic>
        <p:nvPicPr>
          <p:cNvPr id="6" name="Immagine 5" descr="ChatGPT Image 24 apr 2025, 16_22_19.png"/>
          <p:cNvPicPr>
            <a:picLocks noChangeAspect="1"/>
          </p:cNvPicPr>
          <p:nvPr/>
        </p:nvPicPr>
        <p:blipFill>
          <a:blip r:embed="rId4" cstate="print"/>
          <a:srcRect t="28244" b="13118"/>
          <a:stretch>
            <a:fillRect/>
          </a:stretch>
        </p:blipFill>
        <p:spPr>
          <a:xfrm>
            <a:off x="6449961" y="1347982"/>
            <a:ext cx="4726858" cy="2771734"/>
          </a:xfrm>
          <a:prstGeom prst="rect">
            <a:avLst/>
          </a:prstGeom>
        </p:spPr>
      </p:pic>
      <p:sp>
        <p:nvSpPr>
          <p:cNvPr id="7" name="Rettangolo 6"/>
          <p:cNvSpPr/>
          <p:nvPr/>
        </p:nvSpPr>
        <p:spPr>
          <a:xfrm>
            <a:off x="255640" y="4192976"/>
            <a:ext cx="5171767" cy="2369880"/>
          </a:xfrm>
          <a:prstGeom prst="rect">
            <a:avLst/>
          </a:prstGeom>
        </p:spPr>
        <p:txBody>
          <a:bodyPr wrap="square">
            <a:spAutoFit/>
          </a:bodyPr>
          <a:lstStyle/>
          <a:p>
            <a:pPr marL="342900" indent="-342900" algn="ctr">
              <a:buAutoNum type="arabicPeriod"/>
            </a:pPr>
            <a:r>
              <a:rPr lang="it-IT" b="1" dirty="0"/>
              <a:t>Aumento del Volume</a:t>
            </a:r>
          </a:p>
          <a:p>
            <a:pPr marL="342900" indent="-342900"/>
            <a:endParaRPr lang="it-IT" b="1" dirty="0"/>
          </a:p>
          <a:p>
            <a:r>
              <a:rPr lang="it-IT" sz="1600" dirty="0"/>
              <a:t>La </a:t>
            </a:r>
            <a:r>
              <a:rPr lang="it-IT" sz="1600" dirty="0" err="1"/>
              <a:t>frullatura</a:t>
            </a:r>
            <a:r>
              <a:rPr lang="it-IT" sz="1600" dirty="0"/>
              <a:t> determina: </a:t>
            </a:r>
          </a:p>
          <a:p>
            <a:r>
              <a:rPr lang="it-IT" sz="1600" dirty="0"/>
              <a:t>- l’aggiunta di liquidi (acqua, brodo, latte) per ottenere una consistenza omogenea</a:t>
            </a:r>
          </a:p>
          <a:p>
            <a:pPr marL="285750" indent="-285750">
              <a:buFontTx/>
              <a:buChar char="-"/>
            </a:pPr>
            <a:r>
              <a:rPr lang="it-IT" sz="1600" dirty="0"/>
              <a:t>Inglobamento di aria</a:t>
            </a:r>
          </a:p>
          <a:p>
            <a:endParaRPr lang="it-IT" sz="1600" dirty="0"/>
          </a:p>
          <a:p>
            <a:r>
              <a:rPr lang="it-IT" sz="1600" dirty="0"/>
              <a:t>Conseguenza: il piatto risulta </a:t>
            </a:r>
            <a:r>
              <a:rPr lang="it-IT" sz="1600" b="1" dirty="0"/>
              <a:t>più abbondante</a:t>
            </a:r>
            <a:r>
              <a:rPr lang="it-IT" sz="1600" dirty="0"/>
              <a:t> ma </a:t>
            </a:r>
            <a:r>
              <a:rPr lang="it-IT" sz="1600" b="1" dirty="0"/>
              <a:t>meno denso in nutrienti per boccone</a:t>
            </a:r>
            <a:r>
              <a:rPr lang="it-IT" sz="1600" dirty="0"/>
              <a:t>.</a:t>
            </a:r>
          </a:p>
        </p:txBody>
      </p:sp>
      <p:sp>
        <p:nvSpPr>
          <p:cNvPr id="8" name="CasellaDiTesto 7"/>
          <p:cNvSpPr txBox="1"/>
          <p:nvPr/>
        </p:nvSpPr>
        <p:spPr>
          <a:xfrm>
            <a:off x="373626" y="3608439"/>
            <a:ext cx="2064775" cy="369332"/>
          </a:xfrm>
          <a:prstGeom prst="rect">
            <a:avLst/>
          </a:prstGeom>
          <a:noFill/>
        </p:spPr>
        <p:txBody>
          <a:bodyPr wrap="square" rtlCol="0">
            <a:spAutoFit/>
          </a:bodyPr>
          <a:lstStyle/>
          <a:p>
            <a:pPr algn="ctr"/>
            <a:r>
              <a:rPr lang="it-IT" dirty="0"/>
              <a:t>45g di semolino</a:t>
            </a:r>
          </a:p>
        </p:txBody>
      </p:sp>
      <p:sp>
        <p:nvSpPr>
          <p:cNvPr id="9" name="CasellaDiTesto 8"/>
          <p:cNvSpPr txBox="1"/>
          <p:nvPr/>
        </p:nvSpPr>
        <p:spPr>
          <a:xfrm>
            <a:off x="2895600" y="3642851"/>
            <a:ext cx="2064775" cy="369332"/>
          </a:xfrm>
          <a:prstGeom prst="rect">
            <a:avLst/>
          </a:prstGeom>
          <a:noFill/>
        </p:spPr>
        <p:txBody>
          <a:bodyPr wrap="square" rtlCol="0">
            <a:spAutoFit/>
          </a:bodyPr>
          <a:lstStyle/>
          <a:p>
            <a:pPr algn="ctr"/>
            <a:r>
              <a:rPr lang="it-IT" dirty="0"/>
              <a:t>80g pasta</a:t>
            </a:r>
          </a:p>
        </p:txBody>
      </p:sp>
      <p:sp>
        <p:nvSpPr>
          <p:cNvPr id="10" name="Rettangolo 9"/>
          <p:cNvSpPr/>
          <p:nvPr/>
        </p:nvSpPr>
        <p:spPr>
          <a:xfrm>
            <a:off x="5751871" y="4192977"/>
            <a:ext cx="6096000" cy="1877437"/>
          </a:xfrm>
          <a:prstGeom prst="rect">
            <a:avLst/>
          </a:prstGeom>
        </p:spPr>
        <p:txBody>
          <a:bodyPr>
            <a:spAutoFit/>
          </a:bodyPr>
          <a:lstStyle/>
          <a:p>
            <a:pPr algn="ctr"/>
            <a:r>
              <a:rPr lang="it-IT" b="1" dirty="0"/>
              <a:t>2. Presentazione del Piatto</a:t>
            </a:r>
          </a:p>
          <a:p>
            <a:pPr algn="ctr"/>
            <a:endParaRPr lang="it-IT" b="1" dirty="0"/>
          </a:p>
          <a:p>
            <a:r>
              <a:rPr lang="it-IT" sz="1600" b="1" dirty="0"/>
              <a:t>Evitare piatti unici dove tutto è mescolato</a:t>
            </a:r>
            <a:r>
              <a:rPr lang="it-IT" sz="1600" dirty="0"/>
              <a:t>: risultano poco invitanti e confusi al palato.</a:t>
            </a:r>
          </a:p>
          <a:p>
            <a:endParaRPr lang="it-IT" sz="1600" dirty="0"/>
          </a:p>
          <a:p>
            <a:r>
              <a:rPr lang="it-IT" sz="1600" dirty="0"/>
              <a:t>Meglio </a:t>
            </a:r>
            <a:r>
              <a:rPr lang="it-IT" sz="1600" b="1" dirty="0"/>
              <a:t>separare i sapori </a:t>
            </a:r>
            <a:r>
              <a:rPr lang="it-IT" sz="1600" dirty="0"/>
              <a:t>anche nella versione frullata:</a:t>
            </a:r>
          </a:p>
          <a:p>
            <a:r>
              <a:rPr lang="it-IT" sz="1600" dirty="0"/>
              <a:t>aiuta il paziente a distinguere visivamente e al gusto gli alimenti.</a:t>
            </a:r>
          </a:p>
        </p:txBody>
      </p:sp>
    </p:spTree>
    <p:extLst>
      <p:ext uri="{BB962C8B-B14F-4D97-AF65-F5344CB8AC3E}">
        <p14:creationId xmlns:p14="http://schemas.microsoft.com/office/powerpoint/2010/main" val="29714433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90414E1-C3CD-D140-B084-5B3326AD485C}"/>
              </a:ext>
            </a:extLst>
          </p:cNvPr>
          <p:cNvSpPr>
            <a:spLocks noGrp="1"/>
          </p:cNvSpPr>
          <p:nvPr>
            <p:ph type="title"/>
          </p:nvPr>
        </p:nvSpPr>
        <p:spPr>
          <a:xfrm>
            <a:off x="1257905" y="304888"/>
            <a:ext cx="9426807" cy="953280"/>
          </a:xfrm>
          <a:noFill/>
          <a:ln w="0">
            <a:noFill/>
          </a:ln>
        </p:spPr>
        <p:txBody>
          <a:bodyPr lIns="0" tIns="0" rIns="0" bIns="0" anchor="ctr">
            <a:noAutofit/>
          </a:bodyPr>
          <a:lstStyle/>
          <a:p>
            <a:pPr algn="ctr"/>
            <a:r>
              <a:rPr lang="it-IT" sz="3200" b="1" spc="-1" dirty="0">
                <a:solidFill>
                  <a:srgbClr val="000000"/>
                </a:solidFill>
                <a:latin typeface="Neue Haas Grotesk Text Pro"/>
                <a:ea typeface="+mn-ea"/>
                <a:cs typeface="+mn-cs"/>
              </a:rPr>
              <a:t>Alimenti fortificati</a:t>
            </a:r>
          </a:p>
        </p:txBody>
      </p:sp>
      <p:sp>
        <p:nvSpPr>
          <p:cNvPr id="3" name="CasellaDiTesto 2"/>
          <p:cNvSpPr txBox="1"/>
          <p:nvPr/>
        </p:nvSpPr>
        <p:spPr>
          <a:xfrm>
            <a:off x="5832763" y="1490105"/>
            <a:ext cx="5985164" cy="646331"/>
          </a:xfrm>
          <a:prstGeom prst="rect">
            <a:avLst/>
          </a:prstGeom>
          <a:noFill/>
        </p:spPr>
        <p:txBody>
          <a:bodyPr wrap="square" rtlCol="0">
            <a:spAutoFit/>
          </a:bodyPr>
          <a:lstStyle/>
          <a:p>
            <a:r>
              <a:rPr lang="it-IT" b="1" dirty="0"/>
              <a:t>Pasto fortificato: </a:t>
            </a:r>
            <a:r>
              <a:rPr lang="it-IT" dirty="0"/>
              <a:t>è un pasto che fornisce un elevato contenuto di calorie in un piccolo volume</a:t>
            </a:r>
          </a:p>
        </p:txBody>
      </p:sp>
      <p:pic>
        <p:nvPicPr>
          <p:cNvPr id="7" name="Immagine 6" descr="ChatGPT Image 24 apr 2025, 17_00_21.png"/>
          <p:cNvPicPr>
            <a:picLocks noChangeAspect="1"/>
          </p:cNvPicPr>
          <p:nvPr/>
        </p:nvPicPr>
        <p:blipFill>
          <a:blip r:embed="rId3" cstate="print"/>
          <a:stretch>
            <a:fillRect/>
          </a:stretch>
        </p:blipFill>
        <p:spPr>
          <a:xfrm>
            <a:off x="793524" y="1258168"/>
            <a:ext cx="4825181" cy="4825181"/>
          </a:xfrm>
          <a:prstGeom prst="rect">
            <a:avLst/>
          </a:prstGeom>
        </p:spPr>
      </p:pic>
      <p:sp>
        <p:nvSpPr>
          <p:cNvPr id="8" name="Rettangolo 7"/>
          <p:cNvSpPr/>
          <p:nvPr/>
        </p:nvSpPr>
        <p:spPr>
          <a:xfrm>
            <a:off x="5832763" y="2255529"/>
            <a:ext cx="6096000" cy="3139321"/>
          </a:xfrm>
          <a:prstGeom prst="rect">
            <a:avLst/>
          </a:prstGeom>
        </p:spPr>
        <p:txBody>
          <a:bodyPr>
            <a:spAutoFit/>
          </a:bodyPr>
          <a:lstStyle/>
          <a:p>
            <a:r>
              <a:rPr lang="it-IT" b="1" dirty="0"/>
              <a:t>Valori Nutrizionali a Confronto</a:t>
            </a:r>
          </a:p>
          <a:p>
            <a:endParaRPr lang="it-IT" b="1" dirty="0"/>
          </a:p>
          <a:p>
            <a:r>
              <a:rPr lang="it-IT" b="1" dirty="0"/>
              <a:t>Dieta per Disfagia</a:t>
            </a:r>
            <a:br>
              <a:rPr lang="it-IT" dirty="0"/>
            </a:br>
            <a:r>
              <a:rPr lang="it-IT" dirty="0"/>
              <a:t>🔸 </a:t>
            </a:r>
            <a:r>
              <a:rPr lang="it-IT" b="1" dirty="0"/>
              <a:t>300 kcal</a:t>
            </a:r>
            <a:br>
              <a:rPr lang="it-IT" dirty="0"/>
            </a:br>
            <a:r>
              <a:rPr lang="it-IT" dirty="0"/>
              <a:t>🔸 </a:t>
            </a:r>
            <a:r>
              <a:rPr lang="it-IT" b="1" dirty="0"/>
              <a:t>10 g di proteine</a:t>
            </a:r>
          </a:p>
          <a:p>
            <a:endParaRPr lang="it-IT" dirty="0"/>
          </a:p>
          <a:p>
            <a:r>
              <a:rPr lang="it-IT" b="1" dirty="0"/>
              <a:t>Dieta Fortificata per Disfagia</a:t>
            </a:r>
            <a:br>
              <a:rPr lang="it-IT" dirty="0"/>
            </a:br>
            <a:r>
              <a:rPr lang="it-IT" dirty="0"/>
              <a:t>🔸 </a:t>
            </a:r>
            <a:r>
              <a:rPr lang="it-IT" b="1" dirty="0"/>
              <a:t>500 kcal</a:t>
            </a:r>
            <a:br>
              <a:rPr lang="it-IT" dirty="0"/>
            </a:br>
            <a:r>
              <a:rPr lang="it-IT" dirty="0"/>
              <a:t>🔸 </a:t>
            </a:r>
            <a:r>
              <a:rPr lang="it-IT" b="1" dirty="0"/>
              <a:t>20 g di proteine</a:t>
            </a:r>
            <a:endParaRPr lang="it-IT" dirty="0"/>
          </a:p>
          <a:p>
            <a:r>
              <a:rPr lang="it-IT" dirty="0"/>
              <a:t>👉 </a:t>
            </a:r>
            <a:r>
              <a:rPr lang="it-IT" i="1" dirty="0"/>
              <a:t>Stesso aspetto, ma maggiore densità nutrizionale nella versione fortificata.</a:t>
            </a:r>
            <a:endParaRPr lang="it-IT" dirty="0"/>
          </a:p>
        </p:txBody>
      </p:sp>
      <p:pic>
        <p:nvPicPr>
          <p:cNvPr id="9" name="Immagine 8" descr="Immagine che contiene testo, schermata, software, multimediale&#10;&#10;Descrizione generata automaticamente">
            <a:extLst>
              <a:ext uri="{FF2B5EF4-FFF2-40B4-BE49-F238E27FC236}">
                <a16:creationId xmlns:a16="http://schemas.microsoft.com/office/drawing/2014/main" id="{7C3DCDB8-13AD-7448-9352-C03D09F86B6F}"/>
              </a:ext>
            </a:extLst>
          </p:cNvPr>
          <p:cNvPicPr>
            <a:picLocks noChangeAspect="1"/>
          </p:cNvPicPr>
          <p:nvPr/>
        </p:nvPicPr>
        <p:blipFill rotWithShape="1">
          <a:blip r:embed="rId4">
            <a:extLst>
              <a:ext uri="{28A0092B-C50C-407E-A947-70E740481C1C}">
                <a14:useLocalDpi xmlns:a14="http://schemas.microsoft.com/office/drawing/2010/main" val="0"/>
              </a:ext>
            </a:extLst>
          </a:blip>
          <a:srcRect l="36107" t="25936" r="15268" b="45094"/>
          <a:stretch/>
        </p:blipFill>
        <p:spPr>
          <a:xfrm>
            <a:off x="8122579" y="5205081"/>
            <a:ext cx="4069421" cy="1652919"/>
          </a:xfrm>
          <a:prstGeom prst="rect">
            <a:avLst/>
          </a:prstGeom>
        </p:spPr>
      </p:pic>
    </p:spTree>
    <p:extLst>
      <p:ext uri="{BB962C8B-B14F-4D97-AF65-F5344CB8AC3E}">
        <p14:creationId xmlns:p14="http://schemas.microsoft.com/office/powerpoint/2010/main" val="29714433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233B47"/>
      </a:dk2>
      <a:lt2>
        <a:srgbClr val="FEEFD9"/>
      </a:lt2>
      <a:accent1>
        <a:srgbClr val="16AEA7"/>
      </a:accent1>
      <a:accent2>
        <a:srgbClr val="618F88"/>
      </a:accent2>
      <a:accent3>
        <a:srgbClr val="7A9973"/>
      </a:accent3>
      <a:accent4>
        <a:srgbClr val="8AAE8E"/>
      </a:accent4>
      <a:accent5>
        <a:srgbClr val="EB8F60"/>
      </a:accent5>
      <a:accent6>
        <a:srgbClr val="E57A6F"/>
      </a:accent6>
      <a:hlink>
        <a:srgbClr val="13968F"/>
      </a:hlink>
      <a:folHlink>
        <a:srgbClr val="E5615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233B47"/>
      </a:dk2>
      <a:lt2>
        <a:srgbClr val="FEEFD9"/>
      </a:lt2>
      <a:accent1>
        <a:srgbClr val="16AEA7"/>
      </a:accent1>
      <a:accent2>
        <a:srgbClr val="618F88"/>
      </a:accent2>
      <a:accent3>
        <a:srgbClr val="7A9973"/>
      </a:accent3>
      <a:accent4>
        <a:srgbClr val="8AAE8E"/>
      </a:accent4>
      <a:accent5>
        <a:srgbClr val="EB8F60"/>
      </a:accent5>
      <a:accent6>
        <a:srgbClr val="E57A6F"/>
      </a:accent6>
      <a:hlink>
        <a:srgbClr val="13968F"/>
      </a:hlink>
      <a:folHlink>
        <a:srgbClr val="E5615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233B47"/>
      </a:dk2>
      <a:lt2>
        <a:srgbClr val="FEEFD9"/>
      </a:lt2>
      <a:accent1>
        <a:srgbClr val="16AEA7"/>
      </a:accent1>
      <a:accent2>
        <a:srgbClr val="618F88"/>
      </a:accent2>
      <a:accent3>
        <a:srgbClr val="7A9973"/>
      </a:accent3>
      <a:accent4>
        <a:srgbClr val="8AAE8E"/>
      </a:accent4>
      <a:accent5>
        <a:srgbClr val="EB8F60"/>
      </a:accent5>
      <a:accent6>
        <a:srgbClr val="E57A6F"/>
      </a:accent6>
      <a:hlink>
        <a:srgbClr val="13968F"/>
      </a:hlink>
      <a:folHlink>
        <a:srgbClr val="E5615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790</TotalTime>
  <Words>1974</Words>
  <Application>Microsoft Office PowerPoint</Application>
  <PresentationFormat>Widescreen</PresentationFormat>
  <Paragraphs>236</Paragraphs>
  <Slides>19</Slides>
  <Notes>14</Notes>
  <HiddenSlides>0</HiddenSlides>
  <MMClips>2</MMClips>
  <ScaleCrop>false</ScaleCrop>
  <HeadingPairs>
    <vt:vector size="6" baseType="variant">
      <vt:variant>
        <vt:lpstr>Caratteri utilizzati</vt:lpstr>
      </vt:variant>
      <vt:variant>
        <vt:i4>6</vt:i4>
      </vt:variant>
      <vt:variant>
        <vt:lpstr>Tema</vt:lpstr>
      </vt:variant>
      <vt:variant>
        <vt:i4>3</vt:i4>
      </vt:variant>
      <vt:variant>
        <vt:lpstr>Titoli diapositive</vt:lpstr>
      </vt:variant>
      <vt:variant>
        <vt:i4>19</vt:i4>
      </vt:variant>
    </vt:vector>
  </HeadingPairs>
  <TitlesOfParts>
    <vt:vector size="28" baseType="lpstr">
      <vt:lpstr>Arial</vt:lpstr>
      <vt:lpstr>Calibri</vt:lpstr>
      <vt:lpstr>Neue Haas Grotesk Text Pro</vt:lpstr>
      <vt:lpstr>Symbol</vt:lpstr>
      <vt:lpstr>Times New Roman</vt:lpstr>
      <vt:lpstr>Wingdings</vt:lpstr>
      <vt:lpstr>Office Theme</vt:lpstr>
      <vt:lpstr>Office Theme</vt:lpstr>
      <vt:lpstr>Office Theme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Test pratici IDDSI per verificare le consistenze</vt:lpstr>
      <vt:lpstr>Difficoltà nella preparazione della dieta a consistenza modificata</vt:lpstr>
      <vt:lpstr>Alimenti fortificati</vt:lpstr>
      <vt:lpstr>Le novità</vt:lpstr>
      <vt:lpstr>Presentazione standard di PowerPoint</vt:lpstr>
      <vt:lpstr>Le bevande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Assistenza nutrizionale nella Disfagia</dc:title>
  <dc:creator>Dall'Aglio Federica</dc:creator>
  <cp:lastModifiedBy>videorent vr</cp:lastModifiedBy>
  <cp:revision>59</cp:revision>
  <cp:lastPrinted>2023-03-29T15:35:25Z</cp:lastPrinted>
  <dcterms:created xsi:type="dcterms:W3CDTF">2023-03-20T17:31:26Z</dcterms:created>
  <dcterms:modified xsi:type="dcterms:W3CDTF">2025-05-27T10:59:04Z</dcterms:modified>
  <dc:language>it-IT</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Widescreen</vt:lpwstr>
  </property>
  <property fmtid="{D5CDD505-2E9C-101B-9397-08002B2CF9AE}" pid="3" name="Slides">
    <vt:i4>17</vt:i4>
  </property>
</Properties>
</file>